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notesSlides/notesSlide3.xml" ContentType="application/vnd.openxmlformats-officedocument.presentationml.notesSlid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notesSlides/notesSlide4.xml" ContentType="application/vnd.openxmlformats-officedocument.presentationml.notesSlide+xml"/>
  <Override PartName="/ppt/charts/chart39.xml" ContentType="application/vnd.openxmlformats-officedocument.drawingml.chart+xml"/>
  <Override PartName="/ppt/notesSlides/notesSlide5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48"/>
  </p:notesMasterIdLst>
  <p:handoutMasterIdLst>
    <p:handoutMasterId r:id="rId49"/>
  </p:handoutMasterIdLst>
  <p:sldIdLst>
    <p:sldId id="257" r:id="rId2"/>
    <p:sldId id="317" r:id="rId3"/>
    <p:sldId id="320" r:id="rId4"/>
    <p:sldId id="319" r:id="rId5"/>
    <p:sldId id="321" r:id="rId6"/>
    <p:sldId id="322" r:id="rId7"/>
    <p:sldId id="327" r:id="rId8"/>
    <p:sldId id="323" r:id="rId9"/>
    <p:sldId id="324" r:id="rId10"/>
    <p:sldId id="325" r:id="rId11"/>
    <p:sldId id="326" r:id="rId12"/>
    <p:sldId id="313" r:id="rId13"/>
    <p:sldId id="336" r:id="rId14"/>
    <p:sldId id="314" r:id="rId15"/>
    <p:sldId id="315" r:id="rId16"/>
    <p:sldId id="316" r:id="rId17"/>
    <p:sldId id="359" r:id="rId18"/>
    <p:sldId id="331" r:id="rId19"/>
    <p:sldId id="332" r:id="rId20"/>
    <p:sldId id="333" r:id="rId21"/>
    <p:sldId id="360" r:id="rId22"/>
    <p:sldId id="334" r:id="rId23"/>
    <p:sldId id="363" r:id="rId24"/>
    <p:sldId id="339" r:id="rId25"/>
    <p:sldId id="361" r:id="rId26"/>
    <p:sldId id="340" r:id="rId27"/>
    <p:sldId id="362" r:id="rId28"/>
    <p:sldId id="341" r:id="rId29"/>
    <p:sldId id="343" r:id="rId30"/>
    <p:sldId id="260" r:id="rId31"/>
    <p:sldId id="342" r:id="rId32"/>
    <p:sldId id="366" r:id="rId33"/>
    <p:sldId id="345" r:id="rId34"/>
    <p:sldId id="263" r:id="rId35"/>
    <p:sldId id="347" r:id="rId36"/>
    <p:sldId id="349" r:id="rId37"/>
    <p:sldId id="346" r:id="rId38"/>
    <p:sldId id="279" r:id="rId39"/>
    <p:sldId id="364" r:id="rId40"/>
    <p:sldId id="351" r:id="rId41"/>
    <p:sldId id="356" r:id="rId42"/>
    <p:sldId id="264" r:id="rId43"/>
    <p:sldId id="357" r:id="rId44"/>
    <p:sldId id="358" r:id="rId45"/>
    <p:sldId id="365" r:id="rId46"/>
    <p:sldId id="354" r:id="rId47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4" autoAdjust="0"/>
    <p:restoredTop sz="90167" autoAdjust="0"/>
  </p:normalViewPr>
  <p:slideViewPr>
    <p:cSldViewPr>
      <p:cViewPr>
        <p:scale>
          <a:sx n="70" d="100"/>
          <a:sy n="70" d="100"/>
        </p:scale>
        <p:origin x="12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xploitantsDep4_R-P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structurefonci&#232;reetmfvDep4-1_R-P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structurefonci&#232;reetmfvDep4-1_R-P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structurefonci&#232;reetmfvDep4-1_R-P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structurefonci&#232;reetmfvDep4-1_R-P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structurefonci&#232;reetmfvDep4-1_R-P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structurefonci&#232;reetmfvDep4-1_R-P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IrrigationsDep4_R-P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IrrigationsDep4_R-P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OccupationdusolsDep4_V_F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OccupationdusolsDep4_V_F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OccupationdusolsDep4_V_F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OccupationdusolsDep4_V_F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levageDep4_R-P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levageDep4_R-P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levageDep4_R-P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levageDep4_R-P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levageDep4_R-P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opie%20de%20elevageDep4_R-P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MaindoeuvreDep4_R-P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MaindoeuvreDep4_R-P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MaindoeuvreDep4_R-P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MaindoeuvreDep4_R-P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MaindoeuvreDep4_R-P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EquipementsDep4_R-P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CreditsDep4_R-P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vulgarisationDep4_R-P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deler_2\Documents\EE\Resultats_EE\tableaux%20formatesJanvier%20depart4\Dep04\EntravesDep4_R-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'1.3_Exploit&amp;SAU_Commune_Graphe'!$A$8:$A$20</c:f>
              <c:strCache>
                <c:ptCount val="13"/>
                <c:pt idx="0">
                  <c:v>Ouanaminthe</c:v>
                </c:pt>
                <c:pt idx="1">
                  <c:v>Trou du Nord</c:v>
                </c:pt>
                <c:pt idx="2">
                  <c:v>Mombin Crochu</c:v>
                </c:pt>
                <c:pt idx="3">
                  <c:v>Terrier-Rouge</c:v>
                </c:pt>
                <c:pt idx="4">
                  <c:v>Mont-Organisé</c:v>
                </c:pt>
                <c:pt idx="5">
                  <c:v>Vallières</c:v>
                </c:pt>
                <c:pt idx="6">
                  <c:v>Fort-Liberté</c:v>
                </c:pt>
                <c:pt idx="7">
                  <c:v>Sainte-Suzanne</c:v>
                </c:pt>
                <c:pt idx="8">
                  <c:v>Capotille</c:v>
                </c:pt>
                <c:pt idx="9">
                  <c:v>Férrier</c:v>
                </c:pt>
                <c:pt idx="10">
                  <c:v>Perches</c:v>
                </c:pt>
                <c:pt idx="11">
                  <c:v>Carice</c:v>
                </c:pt>
                <c:pt idx="12">
                  <c:v>Caracol</c:v>
                </c:pt>
              </c:strCache>
            </c:strRef>
          </c:cat>
          <c:val>
            <c:numRef>
              <c:f>'1.3_Exploit&amp;SAU_Commune_Graphe'!$C$8:$C$20</c:f>
              <c:numCache>
                <c:formatCode>0.0</c:formatCode>
                <c:ptCount val="13"/>
                <c:pt idx="0">
                  <c:v>21.05</c:v>
                </c:pt>
                <c:pt idx="1">
                  <c:v>12.129999999999999</c:v>
                </c:pt>
                <c:pt idx="2">
                  <c:v>10.97</c:v>
                </c:pt>
                <c:pt idx="3">
                  <c:v>9.07</c:v>
                </c:pt>
                <c:pt idx="4">
                  <c:v>7.79</c:v>
                </c:pt>
                <c:pt idx="5">
                  <c:v>7.28</c:v>
                </c:pt>
                <c:pt idx="6">
                  <c:v>6.9700000000000024</c:v>
                </c:pt>
                <c:pt idx="7">
                  <c:v>6.6499999999999995</c:v>
                </c:pt>
                <c:pt idx="8">
                  <c:v>5.07</c:v>
                </c:pt>
                <c:pt idx="9">
                  <c:v>4.37</c:v>
                </c:pt>
                <c:pt idx="10">
                  <c:v>3.59</c:v>
                </c:pt>
                <c:pt idx="11">
                  <c:v>3.05</c:v>
                </c:pt>
                <c:pt idx="12">
                  <c:v>2.0099999999999998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430784"/>
        <c:axId val="255431344"/>
        <c:axId val="0"/>
      </c:bar3DChart>
      <c:catAx>
        <c:axId val="2554307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3120000"/>
          <a:lstStyle/>
          <a:p>
            <a:pPr>
              <a:defRPr sz="1400" b="1"/>
            </a:pPr>
            <a:endParaRPr lang="fr-FR"/>
          </a:p>
        </c:txPr>
        <c:crossAx val="255431344"/>
        <c:crosses val="autoZero"/>
        <c:auto val="1"/>
        <c:lblAlgn val="ctr"/>
        <c:lblOffset val="100"/>
        <c:noMultiLvlLbl val="0"/>
      </c:catAx>
      <c:valAx>
        <c:axId val="2554313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Pourcentage</a:t>
                </a:r>
              </a:p>
            </c:rich>
          </c:tx>
          <c:layout>
            <c:manualLayout>
              <c:xMode val="edge"/>
              <c:yMode val="edge"/>
              <c:x val="1.9587409528354461E-2"/>
              <c:y val="0.22347295129775441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543078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924810869229576E-2"/>
          <c:y val="0.1202320182418157"/>
          <c:w val="0.60597151459009679"/>
          <c:h val="0.76662442776049211"/>
        </c:manualLayout>
      </c:layout>
      <c:pieChart>
        <c:varyColors val="1"/>
        <c:ser>
          <c:idx val="0"/>
          <c:order val="0"/>
          <c:dLbls>
            <c:dLbl>
              <c:idx val="11"/>
              <c:layout>
                <c:manualLayout>
                  <c:x val="1.2411347517730497E-2"/>
                  <c:y val="-3.0855266690330476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4.9645390070921988E-2"/>
                  <c:y val="-6.1710533380660969E-3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'1.3_Exploit&amp;SAU_Commune_SAU'!$A$8:$A$20</c:f>
              <c:strCache>
                <c:ptCount val="13"/>
                <c:pt idx="0">
                  <c:v>Ouanaminthe</c:v>
                </c:pt>
                <c:pt idx="1">
                  <c:v>Mombin Crochu</c:v>
                </c:pt>
                <c:pt idx="2">
                  <c:v>Trou du Nord</c:v>
                </c:pt>
                <c:pt idx="3">
                  <c:v>Terrier-Rouge</c:v>
                </c:pt>
                <c:pt idx="4">
                  <c:v>Mont-Organisé</c:v>
                </c:pt>
                <c:pt idx="5">
                  <c:v>Vallières</c:v>
                </c:pt>
                <c:pt idx="6">
                  <c:v>Fort-Liberté</c:v>
                </c:pt>
                <c:pt idx="7">
                  <c:v>Sainte-Suzanne</c:v>
                </c:pt>
                <c:pt idx="8">
                  <c:v>Carice</c:v>
                </c:pt>
                <c:pt idx="9">
                  <c:v>Capotille</c:v>
                </c:pt>
                <c:pt idx="10">
                  <c:v>Férrier</c:v>
                </c:pt>
                <c:pt idx="11">
                  <c:v>Perches</c:v>
                </c:pt>
                <c:pt idx="12">
                  <c:v>Caracol</c:v>
                </c:pt>
              </c:strCache>
            </c:strRef>
          </c:cat>
          <c:val>
            <c:numRef>
              <c:f>'1.3_Exploit&amp;SAU_Commune_SAU'!$D$8:$D$20</c:f>
              <c:numCache>
                <c:formatCode>#,##0.0</c:formatCode>
                <c:ptCount val="13"/>
                <c:pt idx="0">
                  <c:v>10281.1</c:v>
                </c:pt>
                <c:pt idx="1">
                  <c:v>6331.02</c:v>
                </c:pt>
                <c:pt idx="2">
                  <c:v>5477.54</c:v>
                </c:pt>
                <c:pt idx="3">
                  <c:v>4342.4800000000005</c:v>
                </c:pt>
                <c:pt idx="4">
                  <c:v>3439.48</c:v>
                </c:pt>
                <c:pt idx="5">
                  <c:v>3382.4900000000002</c:v>
                </c:pt>
                <c:pt idx="6">
                  <c:v>2907.75</c:v>
                </c:pt>
                <c:pt idx="7">
                  <c:v>2902.94</c:v>
                </c:pt>
                <c:pt idx="8">
                  <c:v>2710.04</c:v>
                </c:pt>
                <c:pt idx="9">
                  <c:v>2161.98</c:v>
                </c:pt>
                <c:pt idx="10">
                  <c:v>1706.56</c:v>
                </c:pt>
                <c:pt idx="11">
                  <c:v>1358.59</c:v>
                </c:pt>
                <c:pt idx="12">
                  <c:v>975.71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201993416317739"/>
          <c:y val="7.3933106267725091E-2"/>
          <c:w val="0.32131341887807924"/>
          <c:h val="0.88916010749294605"/>
        </c:manualLayout>
      </c:layout>
      <c:overlay val="0"/>
      <c:txPr>
        <a:bodyPr/>
        <a:lstStyle/>
        <a:p>
          <a:pPr>
            <a:defRPr sz="14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'1-5'!$A$8:$A$20</c:f>
              <c:strCache>
                <c:ptCount val="13"/>
                <c:pt idx="0">
                  <c:v>  Moins de 0.05 </c:v>
                </c:pt>
                <c:pt idx="1">
                  <c:v>  0.05    -     0.1 </c:v>
                </c:pt>
                <c:pt idx="2">
                  <c:v>  0.1      -      0.2 </c:v>
                </c:pt>
                <c:pt idx="3">
                  <c:v>  0.2      -      0.3 </c:v>
                </c:pt>
                <c:pt idx="4">
                  <c:v>  0.3      -      0.5 </c:v>
                </c:pt>
                <c:pt idx="5">
                  <c:v>  0.5      -      1.0</c:v>
                </c:pt>
                <c:pt idx="6">
                  <c:v>  1.0      -      2.0 </c:v>
                </c:pt>
                <c:pt idx="7">
                  <c:v>  2.0      -      3.0 </c:v>
                </c:pt>
                <c:pt idx="8">
                  <c:v>  3.0      -      4.0 </c:v>
                </c:pt>
                <c:pt idx="9">
                  <c:v>  4.0      -      5.0 </c:v>
                </c:pt>
                <c:pt idx="10">
                  <c:v>  5.0      -     10.0 </c:v>
                </c:pt>
                <c:pt idx="11">
                  <c:v>  Plus de 10 </c:v>
                </c:pt>
                <c:pt idx="12">
                  <c:v>  Pas de SAU </c:v>
                </c:pt>
              </c:strCache>
            </c:strRef>
          </c:cat>
          <c:val>
            <c:numRef>
              <c:f>'1-5'!$K$8:$K$20</c:f>
              <c:numCache>
                <c:formatCode>0.0</c:formatCode>
                <c:ptCount val="13"/>
                <c:pt idx="0">
                  <c:v>0.22502573432600009</c:v>
                </c:pt>
                <c:pt idx="1">
                  <c:v>0.60804826083834063</c:v>
                </c:pt>
                <c:pt idx="2">
                  <c:v>1.960596557585043</c:v>
                </c:pt>
                <c:pt idx="3">
                  <c:v>7.1266128839202363</c:v>
                </c:pt>
                <c:pt idx="4">
                  <c:v>7.9237785172240454</c:v>
                </c:pt>
                <c:pt idx="5">
                  <c:v>30.79022335001077</c:v>
                </c:pt>
                <c:pt idx="6">
                  <c:v>35.025016158762838</c:v>
                </c:pt>
                <c:pt idx="7">
                  <c:v>8.6563090991788947</c:v>
                </c:pt>
                <c:pt idx="8">
                  <c:v>2.7457927369353423</c:v>
                </c:pt>
                <c:pt idx="9">
                  <c:v>0.97431355181576551</c:v>
                </c:pt>
                <c:pt idx="10">
                  <c:v>0.98149522418787261</c:v>
                </c:pt>
                <c:pt idx="11">
                  <c:v>7.1816723721063874E-2</c:v>
                </c:pt>
                <c:pt idx="12">
                  <c:v>2.9109712014937879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774944"/>
        <c:axId val="256775504"/>
        <c:axId val="0"/>
      </c:bar3DChart>
      <c:catAx>
        <c:axId val="256774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3480000"/>
          <a:lstStyle/>
          <a:p>
            <a:pPr>
              <a:defRPr b="1"/>
            </a:pPr>
            <a:endParaRPr lang="fr-FR"/>
          </a:p>
        </c:txPr>
        <c:crossAx val="256775504"/>
        <c:crosses val="autoZero"/>
        <c:auto val="1"/>
        <c:lblAlgn val="ctr"/>
        <c:lblOffset val="100"/>
        <c:noMultiLvlLbl val="0"/>
      </c:catAx>
      <c:valAx>
        <c:axId val="256775504"/>
        <c:scaling>
          <c:orientation val="minMax"/>
        </c:scaling>
        <c:delete val="0"/>
        <c:axPos val="l"/>
        <c:majorGridlines/>
        <c:numFmt formatCode="#,##0.00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774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1"/>
          <c:order val="0"/>
          <c:invertIfNegative val="0"/>
          <c:cat>
            <c:strRef>
              <c:f>'1-5'!$A$8:$A$20</c:f>
              <c:strCache>
                <c:ptCount val="13"/>
                <c:pt idx="0">
                  <c:v>  Moins de 0.05 </c:v>
                </c:pt>
                <c:pt idx="1">
                  <c:v>  0.05    -     0.1 </c:v>
                </c:pt>
                <c:pt idx="2">
                  <c:v>  0.1      -      0.2 </c:v>
                </c:pt>
                <c:pt idx="3">
                  <c:v>  0.2      -      0.3 </c:v>
                </c:pt>
                <c:pt idx="4">
                  <c:v>  0.3      -      0.5 </c:v>
                </c:pt>
                <c:pt idx="5">
                  <c:v>  0.5      -      1.0</c:v>
                </c:pt>
                <c:pt idx="6">
                  <c:v>  1.0      -      2.0 </c:v>
                </c:pt>
                <c:pt idx="7">
                  <c:v>  2.0      -      3.0 </c:v>
                </c:pt>
                <c:pt idx="8">
                  <c:v>  3.0      -      4.0 </c:v>
                </c:pt>
                <c:pt idx="9">
                  <c:v>  4.0      -      5.0 </c:v>
                </c:pt>
                <c:pt idx="10">
                  <c:v>  5.0      -     10.0 </c:v>
                </c:pt>
                <c:pt idx="11">
                  <c:v>  Plus de 10 </c:v>
                </c:pt>
                <c:pt idx="12">
                  <c:v>  Pas de SAU </c:v>
                </c:pt>
              </c:strCache>
            </c:strRef>
          </c:cat>
          <c:val>
            <c:numRef>
              <c:f>'1-5'!$L$8:$L$20</c:f>
              <c:numCache>
                <c:formatCode>0.0</c:formatCode>
                <c:ptCount val="13"/>
                <c:pt idx="0">
                  <c:v>5.6484575125527086E-3</c:v>
                </c:pt>
                <c:pt idx="1">
                  <c:v>4.0956527720170013E-2</c:v>
                </c:pt>
                <c:pt idx="2">
                  <c:v>0.23886097082602967</c:v>
                </c:pt>
                <c:pt idx="3">
                  <c:v>1.5241872786732173</c:v>
                </c:pt>
                <c:pt idx="4">
                  <c:v>2.8890296950458216</c:v>
                </c:pt>
                <c:pt idx="5">
                  <c:v>18.663712516439919</c:v>
                </c:pt>
                <c:pt idx="6">
                  <c:v>40.712330937081219</c:v>
                </c:pt>
                <c:pt idx="7">
                  <c:v>17.618956306784195</c:v>
                </c:pt>
                <c:pt idx="8">
                  <c:v>8.0020092668052083</c:v>
                </c:pt>
                <c:pt idx="9">
                  <c:v>3.6982806595564202</c:v>
                </c:pt>
                <c:pt idx="10">
                  <c:v>5.4676651861177161</c:v>
                </c:pt>
                <c:pt idx="11">
                  <c:v>1.1383621974375595</c:v>
                </c:pt>
                <c:pt idx="1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777744"/>
        <c:axId val="256778304"/>
        <c:axId val="0"/>
      </c:bar3DChart>
      <c:catAx>
        <c:axId val="256777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778304"/>
        <c:crosses val="autoZero"/>
        <c:auto val="1"/>
        <c:lblAlgn val="ctr"/>
        <c:lblOffset val="100"/>
        <c:noMultiLvlLbl val="0"/>
      </c:catAx>
      <c:valAx>
        <c:axId val="256778304"/>
        <c:scaling>
          <c:orientation val="minMax"/>
        </c:scaling>
        <c:delete val="0"/>
        <c:axPos val="l"/>
        <c:majorGridlines/>
        <c:numFmt formatCode="#,##0.00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7777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403357599168025E-2"/>
          <c:y val="7.9460067491563591E-2"/>
          <c:w val="0.66115039865299863"/>
          <c:h val="0.83430883639545095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2.0997375328084256E-2"/>
                  <c:y val="0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2992125984251982E-2"/>
                  <c:y val="0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286089238845144"/>
                  <c:y val="2.4875621890547265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'1-4'!$C$34:$E$34</c:f>
              <c:strCache>
                <c:ptCount val="3"/>
                <c:pt idx="0">
                  <c:v>Masculin</c:v>
                </c:pt>
                <c:pt idx="1">
                  <c:v>Feminin</c:v>
                </c:pt>
                <c:pt idx="2">
                  <c:v>Non concerné</c:v>
                </c:pt>
              </c:strCache>
            </c:strRef>
          </c:cat>
          <c:val>
            <c:numRef>
              <c:f>'1-4'!$C$35:$E$35</c:f>
              <c:numCache>
                <c:formatCode>#,##0</c:formatCode>
                <c:ptCount val="3"/>
                <c:pt idx="0">
                  <c:v>35083</c:v>
                </c:pt>
                <c:pt idx="1">
                  <c:v>6550</c:v>
                </c:pt>
                <c:pt idx="2">
                  <c:v>140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5261154855643064"/>
          <c:y val="0.2607167854018248"/>
          <c:w val="0.22852052691526767"/>
          <c:h val="0.39384420697412847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13811716931641E-2"/>
          <c:y val="9.4965316835395594E-2"/>
          <c:w val="0.67899247263903406"/>
          <c:h val="0.85682383452068556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3.6745406824146981E-2"/>
                  <c:y val="-3.4696406443618343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8740157480314946E-2"/>
                  <c:y val="-4.9566294919455821E-3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023622047244211"/>
                  <c:y val="3.469640644361837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'1-4'!$C$34:$E$34</c:f>
              <c:strCache>
                <c:ptCount val="3"/>
                <c:pt idx="0">
                  <c:v>Masculin</c:v>
                </c:pt>
                <c:pt idx="1">
                  <c:v>Feminin</c:v>
                </c:pt>
                <c:pt idx="2">
                  <c:v>Non concerné</c:v>
                </c:pt>
              </c:strCache>
            </c:strRef>
          </c:cat>
          <c:val>
            <c:numRef>
              <c:f>'1-4'!$C$36:$E$36</c:f>
              <c:numCache>
                <c:formatCode>#,##0.0</c:formatCode>
                <c:ptCount val="3"/>
                <c:pt idx="0">
                  <c:v>41586.42</c:v>
                </c:pt>
                <c:pt idx="1">
                  <c:v>6254.5000000000009</c:v>
                </c:pt>
                <c:pt idx="2">
                  <c:v>136.76999999999998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632224038032979"/>
          <c:y val="0.28452630921134886"/>
          <c:w val="0.23480983509136844"/>
          <c:h val="0.37003468316460486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7"/>
              <c:layout>
                <c:manualLayout>
                  <c:x val="-2.7272727272727296E-2"/>
                  <c:y val="9.69696969696970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4.545454545454546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'1-4'!$A$8:$A$23</c:f>
              <c:strCache>
                <c:ptCount val="16"/>
                <c:pt idx="0">
                  <c:v>Moins de 15 ans</c:v>
                </c:pt>
                <c:pt idx="1">
                  <c:v>15 à 19 ans</c:v>
                </c:pt>
                <c:pt idx="2">
                  <c:v>20 à 24 ans</c:v>
                </c:pt>
                <c:pt idx="3">
                  <c:v>25 à 29 ans</c:v>
                </c:pt>
                <c:pt idx="4">
                  <c:v>30 à 34 ans</c:v>
                </c:pt>
                <c:pt idx="5">
                  <c:v>35 à 39 ans</c:v>
                </c:pt>
                <c:pt idx="6">
                  <c:v>40 à 44 ans</c:v>
                </c:pt>
                <c:pt idx="7">
                  <c:v>45 à 49 ans</c:v>
                </c:pt>
                <c:pt idx="8">
                  <c:v>50 à 54 ans</c:v>
                </c:pt>
                <c:pt idx="9">
                  <c:v>55 à 59 ans</c:v>
                </c:pt>
                <c:pt idx="10">
                  <c:v>60 à 64 ans</c:v>
                </c:pt>
                <c:pt idx="11">
                  <c:v>65 à 69 ans</c:v>
                </c:pt>
                <c:pt idx="12">
                  <c:v>70 à 74 ans</c:v>
                </c:pt>
                <c:pt idx="13">
                  <c:v>75 à 79 ans</c:v>
                </c:pt>
                <c:pt idx="14">
                  <c:v>Plus de 80 ans</c:v>
                </c:pt>
                <c:pt idx="15">
                  <c:v>Non concerné*</c:v>
                </c:pt>
              </c:strCache>
            </c:strRef>
          </c:cat>
          <c:val>
            <c:numRef>
              <c:f>'1-4'!$J$8:$J$23</c:f>
              <c:numCache>
                <c:formatCode>0.0%</c:formatCode>
                <c:ptCount val="16"/>
                <c:pt idx="0">
                  <c:v>3.1120580279127665E-4</c:v>
                </c:pt>
                <c:pt idx="1">
                  <c:v>3.8541641730304279E-3</c:v>
                </c:pt>
                <c:pt idx="2">
                  <c:v>1.6134823929332343E-2</c:v>
                </c:pt>
                <c:pt idx="3">
                  <c:v>4.7997510353577709E-2</c:v>
                </c:pt>
                <c:pt idx="4">
                  <c:v>7.3444569458741324E-2</c:v>
                </c:pt>
                <c:pt idx="5">
                  <c:v>0.11830608287649921</c:v>
                </c:pt>
                <c:pt idx="6">
                  <c:v>0.12867163000023937</c:v>
                </c:pt>
                <c:pt idx="7">
                  <c:v>0.1393244440188639</c:v>
                </c:pt>
                <c:pt idx="8">
                  <c:v>0.14447130921887338</c:v>
                </c:pt>
                <c:pt idx="9">
                  <c:v>9.7503171905297698E-2</c:v>
                </c:pt>
                <c:pt idx="10">
                  <c:v>9.1398750389007258E-2</c:v>
                </c:pt>
                <c:pt idx="11">
                  <c:v>4.9792928446604337E-2</c:v>
                </c:pt>
                <c:pt idx="12">
                  <c:v>4.7614487827065392E-2</c:v>
                </c:pt>
                <c:pt idx="13">
                  <c:v>2.0276254997247015E-2</c:v>
                </c:pt>
                <c:pt idx="14">
                  <c:v>1.7547219495846599E-2</c:v>
                </c:pt>
                <c:pt idx="15">
                  <c:v>3.3514471069829802E-3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491264"/>
        <c:axId val="256491824"/>
      </c:barChart>
      <c:catAx>
        <c:axId val="25649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491824"/>
        <c:crosses val="autoZero"/>
        <c:auto val="1"/>
        <c:lblAlgn val="ctr"/>
        <c:lblOffset val="100"/>
        <c:noMultiLvlLbl val="0"/>
      </c:catAx>
      <c:valAx>
        <c:axId val="25649182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491264"/>
        <c:crosses val="autoZero"/>
        <c:crossBetween val="between"/>
      </c:valAx>
    </c:plotArea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66885389326341"/>
          <c:y val="5.1400554097404488E-2"/>
          <c:w val="0.80164054635886273"/>
          <c:h val="0.54736876640419962"/>
        </c:manualLayout>
      </c:layout>
      <c:barChart>
        <c:barDir val="col"/>
        <c:grouping val="clustered"/>
        <c:varyColors val="0"/>
        <c:ser>
          <c:idx val="0"/>
          <c:order val="0"/>
          <c:tx>
            <c:v>Total</c:v>
          </c:tx>
          <c:invertIfNegative val="0"/>
          <c:cat>
            <c:strRef>
              <c:f>'1-4'!$A$8:$A$22</c:f>
              <c:strCache>
                <c:ptCount val="15"/>
                <c:pt idx="0">
                  <c:v>Moins de 15 ans</c:v>
                </c:pt>
                <c:pt idx="1">
                  <c:v>15 à 19 ans</c:v>
                </c:pt>
                <c:pt idx="2">
                  <c:v>20 à 24 ans</c:v>
                </c:pt>
                <c:pt idx="3">
                  <c:v>25 à 29 ans</c:v>
                </c:pt>
                <c:pt idx="4">
                  <c:v>30 à 34 ans</c:v>
                </c:pt>
                <c:pt idx="5">
                  <c:v>35 à 39 ans</c:v>
                </c:pt>
                <c:pt idx="6">
                  <c:v>40 à 44 ans</c:v>
                </c:pt>
                <c:pt idx="7">
                  <c:v>45 à 49 ans</c:v>
                </c:pt>
                <c:pt idx="8">
                  <c:v>50 à 54 ans</c:v>
                </c:pt>
                <c:pt idx="9">
                  <c:v>55 à 59 ans</c:v>
                </c:pt>
                <c:pt idx="10">
                  <c:v>60 à 64 ans</c:v>
                </c:pt>
                <c:pt idx="11">
                  <c:v>65 à 69 ans</c:v>
                </c:pt>
                <c:pt idx="12">
                  <c:v>70 à 74 ans</c:v>
                </c:pt>
                <c:pt idx="13">
                  <c:v>75 à 79 ans</c:v>
                </c:pt>
                <c:pt idx="14">
                  <c:v>Plus de 80 ans</c:v>
                </c:pt>
              </c:strCache>
            </c:strRef>
          </c:cat>
          <c:val>
            <c:numRef>
              <c:f>'1-4'!$B$8:$B$22</c:f>
              <c:numCache>
                <c:formatCode>#,##0</c:formatCode>
                <c:ptCount val="15"/>
                <c:pt idx="0">
                  <c:v>13</c:v>
                </c:pt>
                <c:pt idx="1">
                  <c:v>161</c:v>
                </c:pt>
                <c:pt idx="2">
                  <c:v>674</c:v>
                </c:pt>
                <c:pt idx="3">
                  <c:v>2005</c:v>
                </c:pt>
                <c:pt idx="4">
                  <c:v>3068</c:v>
                </c:pt>
                <c:pt idx="5">
                  <c:v>4942</c:v>
                </c:pt>
                <c:pt idx="6">
                  <c:v>5375</c:v>
                </c:pt>
                <c:pt idx="7">
                  <c:v>5820</c:v>
                </c:pt>
                <c:pt idx="8">
                  <c:v>6035</c:v>
                </c:pt>
                <c:pt idx="9">
                  <c:v>4073</c:v>
                </c:pt>
                <c:pt idx="10">
                  <c:v>3818</c:v>
                </c:pt>
                <c:pt idx="11">
                  <c:v>2080</c:v>
                </c:pt>
                <c:pt idx="12">
                  <c:v>1989</c:v>
                </c:pt>
                <c:pt idx="13">
                  <c:v>847</c:v>
                </c:pt>
                <c:pt idx="14">
                  <c:v>733</c:v>
                </c:pt>
              </c:numCache>
            </c:numRef>
          </c:val>
        </c:ser>
        <c:ser>
          <c:idx val="1"/>
          <c:order val="1"/>
          <c:tx>
            <c:v>Masculin</c:v>
          </c:tx>
          <c:invertIfNegative val="0"/>
          <c:cat>
            <c:strRef>
              <c:f>'1-4'!$A$8:$A$22</c:f>
              <c:strCache>
                <c:ptCount val="15"/>
                <c:pt idx="0">
                  <c:v>Moins de 15 ans</c:v>
                </c:pt>
                <c:pt idx="1">
                  <c:v>15 à 19 ans</c:v>
                </c:pt>
                <c:pt idx="2">
                  <c:v>20 à 24 ans</c:v>
                </c:pt>
                <c:pt idx="3">
                  <c:v>25 à 29 ans</c:v>
                </c:pt>
                <c:pt idx="4">
                  <c:v>30 à 34 ans</c:v>
                </c:pt>
                <c:pt idx="5">
                  <c:v>35 à 39 ans</c:v>
                </c:pt>
                <c:pt idx="6">
                  <c:v>40 à 44 ans</c:v>
                </c:pt>
                <c:pt idx="7">
                  <c:v>45 à 49 ans</c:v>
                </c:pt>
                <c:pt idx="8">
                  <c:v>50 à 54 ans</c:v>
                </c:pt>
                <c:pt idx="9">
                  <c:v>55 à 59 ans</c:v>
                </c:pt>
                <c:pt idx="10">
                  <c:v>60 à 64 ans</c:v>
                </c:pt>
                <c:pt idx="11">
                  <c:v>65 à 69 ans</c:v>
                </c:pt>
                <c:pt idx="12">
                  <c:v>70 à 74 ans</c:v>
                </c:pt>
                <c:pt idx="13">
                  <c:v>75 à 79 ans</c:v>
                </c:pt>
                <c:pt idx="14">
                  <c:v>Plus de 80 ans</c:v>
                </c:pt>
              </c:strCache>
            </c:strRef>
          </c:cat>
          <c:val>
            <c:numRef>
              <c:f>'1-4'!$D$8:$D$22</c:f>
              <c:numCache>
                <c:formatCode>#,##0</c:formatCode>
                <c:ptCount val="15"/>
                <c:pt idx="0">
                  <c:v>10</c:v>
                </c:pt>
                <c:pt idx="1">
                  <c:v>140</c:v>
                </c:pt>
                <c:pt idx="2">
                  <c:v>524</c:v>
                </c:pt>
                <c:pt idx="3">
                  <c:v>1663</c:v>
                </c:pt>
                <c:pt idx="4">
                  <c:v>2535</c:v>
                </c:pt>
                <c:pt idx="5">
                  <c:v>4108</c:v>
                </c:pt>
                <c:pt idx="6">
                  <c:v>4496</c:v>
                </c:pt>
                <c:pt idx="7">
                  <c:v>4998</c:v>
                </c:pt>
                <c:pt idx="8">
                  <c:v>5158</c:v>
                </c:pt>
                <c:pt idx="9">
                  <c:v>3567</c:v>
                </c:pt>
                <c:pt idx="10">
                  <c:v>3254</c:v>
                </c:pt>
                <c:pt idx="11">
                  <c:v>1713</c:v>
                </c:pt>
                <c:pt idx="12">
                  <c:v>1674</c:v>
                </c:pt>
                <c:pt idx="13">
                  <c:v>668</c:v>
                </c:pt>
                <c:pt idx="14">
                  <c:v>575</c:v>
                </c:pt>
              </c:numCache>
            </c:numRef>
          </c:val>
        </c:ser>
        <c:ser>
          <c:idx val="2"/>
          <c:order val="2"/>
          <c:tx>
            <c:v>Feminin</c:v>
          </c:tx>
          <c:invertIfNegative val="0"/>
          <c:cat>
            <c:strRef>
              <c:f>'1-4'!$A$8:$A$22</c:f>
              <c:strCache>
                <c:ptCount val="15"/>
                <c:pt idx="0">
                  <c:v>Moins de 15 ans</c:v>
                </c:pt>
                <c:pt idx="1">
                  <c:v>15 à 19 ans</c:v>
                </c:pt>
                <c:pt idx="2">
                  <c:v>20 à 24 ans</c:v>
                </c:pt>
                <c:pt idx="3">
                  <c:v>25 à 29 ans</c:v>
                </c:pt>
                <c:pt idx="4">
                  <c:v>30 à 34 ans</c:v>
                </c:pt>
                <c:pt idx="5">
                  <c:v>35 à 39 ans</c:v>
                </c:pt>
                <c:pt idx="6">
                  <c:v>40 à 44 ans</c:v>
                </c:pt>
                <c:pt idx="7">
                  <c:v>45 à 49 ans</c:v>
                </c:pt>
                <c:pt idx="8">
                  <c:v>50 à 54 ans</c:v>
                </c:pt>
                <c:pt idx="9">
                  <c:v>55 à 59 ans</c:v>
                </c:pt>
                <c:pt idx="10">
                  <c:v>60 à 64 ans</c:v>
                </c:pt>
                <c:pt idx="11">
                  <c:v>65 à 69 ans</c:v>
                </c:pt>
                <c:pt idx="12">
                  <c:v>70 à 74 ans</c:v>
                </c:pt>
                <c:pt idx="13">
                  <c:v>75 à 79 ans</c:v>
                </c:pt>
                <c:pt idx="14">
                  <c:v>Plus de 80 ans</c:v>
                </c:pt>
              </c:strCache>
            </c:strRef>
          </c:cat>
          <c:val>
            <c:numRef>
              <c:f>'1-4'!$F$8:$F$22</c:f>
              <c:numCache>
                <c:formatCode>#,##0</c:formatCode>
                <c:ptCount val="15"/>
                <c:pt idx="0">
                  <c:v>3</c:v>
                </c:pt>
                <c:pt idx="1">
                  <c:v>21</c:v>
                </c:pt>
                <c:pt idx="2">
                  <c:v>150</c:v>
                </c:pt>
                <c:pt idx="3">
                  <c:v>342</c:v>
                </c:pt>
                <c:pt idx="4">
                  <c:v>533</c:v>
                </c:pt>
                <c:pt idx="5">
                  <c:v>834</c:v>
                </c:pt>
                <c:pt idx="6">
                  <c:v>879</c:v>
                </c:pt>
                <c:pt idx="7">
                  <c:v>822</c:v>
                </c:pt>
                <c:pt idx="8">
                  <c:v>877</c:v>
                </c:pt>
                <c:pt idx="9">
                  <c:v>506</c:v>
                </c:pt>
                <c:pt idx="10">
                  <c:v>564</c:v>
                </c:pt>
                <c:pt idx="11">
                  <c:v>367</c:v>
                </c:pt>
                <c:pt idx="12">
                  <c:v>315</c:v>
                </c:pt>
                <c:pt idx="13">
                  <c:v>179</c:v>
                </c:pt>
                <c:pt idx="14">
                  <c:v>158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495184"/>
        <c:axId val="256495744"/>
      </c:barChart>
      <c:catAx>
        <c:axId val="256495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495744"/>
        <c:crosses val="autoZero"/>
        <c:auto val="1"/>
        <c:lblAlgn val="ctr"/>
        <c:lblOffset val="100"/>
        <c:noMultiLvlLbl val="0"/>
      </c:catAx>
      <c:valAx>
        <c:axId val="2564957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495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5387487485296178"/>
          <c:y val="0.8836832895888016"/>
          <c:w val="0.57497606103235288"/>
          <c:h val="0.11631664923003512"/>
        </c:manualLayout>
      </c:layout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'1-6'!$C$6:$I$6</c:f>
              <c:strCache>
                <c:ptCount val="7"/>
                <c:pt idx="0">
                  <c:v>Aucun</c:v>
                </c:pt>
                <c:pt idx="1">
                  <c:v>Lire/Ecrire</c:v>
                </c:pt>
                <c:pt idx="2">
                  <c:v>Primaire</c:v>
                </c:pt>
                <c:pt idx="3">
                  <c:v>Secondaire</c:v>
                </c:pt>
                <c:pt idx="4">
                  <c:v>Professionnel</c:v>
                </c:pt>
                <c:pt idx="5">
                  <c:v>Universitaire</c:v>
                </c:pt>
                <c:pt idx="6">
                  <c:v>Non concerné*</c:v>
                </c:pt>
              </c:strCache>
            </c:strRef>
          </c:cat>
          <c:val>
            <c:numRef>
              <c:f>'1-6'!$C$27:$I$27</c:f>
              <c:numCache>
                <c:formatCode>0.0</c:formatCode>
                <c:ptCount val="7"/>
                <c:pt idx="0">
                  <c:v>51.162233978885929</c:v>
                </c:pt>
                <c:pt idx="1">
                  <c:v>23.673186029253344</c:v>
                </c:pt>
                <c:pt idx="2">
                  <c:v>18.152873865894247</c:v>
                </c:pt>
                <c:pt idx="3">
                  <c:v>5.5969166686615734</c:v>
                </c:pt>
                <c:pt idx="4">
                  <c:v>0.48595983051253205</c:v>
                </c:pt>
                <c:pt idx="5">
                  <c:v>0.55298877265219193</c:v>
                </c:pt>
                <c:pt idx="6">
                  <c:v>0.37584085414023433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223888"/>
        <c:axId val="255026464"/>
        <c:axId val="0"/>
      </c:bar3DChart>
      <c:catAx>
        <c:axId val="252223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5026464"/>
        <c:crosses val="autoZero"/>
        <c:auto val="1"/>
        <c:lblAlgn val="ctr"/>
        <c:lblOffset val="100"/>
        <c:noMultiLvlLbl val="0"/>
      </c:catAx>
      <c:valAx>
        <c:axId val="25502646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2223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632174103237177"/>
          <c:y val="4.5010224518031008E-2"/>
          <c:w val="0.73004068241470776"/>
          <c:h val="0.70601302532730859"/>
        </c:manualLayout>
      </c:layout>
      <c:bar3DChart>
        <c:barDir val="col"/>
        <c:grouping val="percentStacked"/>
        <c:varyColors val="0"/>
        <c:ser>
          <c:idx val="0"/>
          <c:order val="0"/>
          <c:tx>
            <c:v>Homme</c:v>
          </c:tx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2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('1-7-1&amp;Sexe'!$B$24,'1-7-1&amp;Sexe'!$B$27,'1-7-1&amp;Sexe'!$B$30,'1-7-1&amp;Sexe'!$B$33,'1-7-1&amp;Sexe'!$B$36,'1-7-1&amp;Sexe'!$B$38)</c:f>
              <c:strCache>
                <c:ptCount val="6"/>
                <c:pt idx="0">
                  <c:v>Aucun</c:v>
                </c:pt>
                <c:pt idx="1">
                  <c:v>Lire/ecrire</c:v>
                </c:pt>
                <c:pt idx="2">
                  <c:v>Primaire</c:v>
                </c:pt>
                <c:pt idx="3">
                  <c:v>Secondaire</c:v>
                </c:pt>
                <c:pt idx="4">
                  <c:v>Professionnel</c:v>
                </c:pt>
                <c:pt idx="5">
                  <c:v>Universitaire</c:v>
                </c:pt>
              </c:strCache>
            </c:strRef>
          </c:cat>
          <c:val>
            <c:numRef>
              <c:f>('1-7-1&amp;Sexe'!$C$24,'1-7-1&amp;Sexe'!$C$27,'1-7-1&amp;Sexe'!$C$30,'1-7-1&amp;Sexe'!$C$33,'1-7-1&amp;Sexe'!$C$36,'1-7-1&amp;Sexe'!$C$38)</c:f>
              <c:numCache>
                <c:formatCode>0.0</c:formatCode>
                <c:ptCount val="6"/>
                <c:pt idx="0">
                  <c:v>80.600786075238588</c:v>
                </c:pt>
                <c:pt idx="1">
                  <c:v>88.563049853372434</c:v>
                </c:pt>
                <c:pt idx="2">
                  <c:v>87.973097718580973</c:v>
                </c:pt>
                <c:pt idx="3">
                  <c:v>85.885372112916897</c:v>
                </c:pt>
                <c:pt idx="4">
                  <c:v>91.13300492610837</c:v>
                </c:pt>
                <c:pt idx="5">
                  <c:v>88.744588744588754</c:v>
                </c:pt>
              </c:numCache>
            </c:numRef>
          </c:val>
        </c:ser>
        <c:ser>
          <c:idx val="1"/>
          <c:order val="1"/>
          <c:tx>
            <c:v>Femme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('1-7-1&amp;Sexe'!$B$24,'1-7-1&amp;Sexe'!$B$27,'1-7-1&amp;Sexe'!$B$30,'1-7-1&amp;Sexe'!$B$33,'1-7-1&amp;Sexe'!$B$36,'1-7-1&amp;Sexe'!$B$38)</c:f>
              <c:strCache>
                <c:ptCount val="6"/>
                <c:pt idx="0">
                  <c:v>Aucun</c:v>
                </c:pt>
                <c:pt idx="1">
                  <c:v>Lire/ecrire</c:v>
                </c:pt>
                <c:pt idx="2">
                  <c:v>Primaire</c:v>
                </c:pt>
                <c:pt idx="3">
                  <c:v>Secondaire</c:v>
                </c:pt>
                <c:pt idx="4">
                  <c:v>Professionnel</c:v>
                </c:pt>
                <c:pt idx="5">
                  <c:v>Universitaire</c:v>
                </c:pt>
              </c:strCache>
            </c:strRef>
          </c:cat>
          <c:val>
            <c:numRef>
              <c:f>('1-7-1&amp;Sexe'!$D$24,'1-7-1&amp;Sexe'!$D$27,'1-7-1&amp;Sexe'!$D$30,'1-7-1&amp;Sexe'!$D$33,'1-7-1&amp;Sexe'!$D$36,'1-7-1&amp;Sexe'!$D$38)</c:f>
              <c:numCache>
                <c:formatCode>0.0</c:formatCode>
                <c:ptCount val="6"/>
                <c:pt idx="0">
                  <c:v>19.347744712708216</c:v>
                </c:pt>
                <c:pt idx="1">
                  <c:v>11.436950146627565</c:v>
                </c:pt>
                <c:pt idx="2">
                  <c:v>12.013714888566534</c:v>
                </c:pt>
                <c:pt idx="3">
                  <c:v>14.071856287425152</c:v>
                </c:pt>
                <c:pt idx="4">
                  <c:v>8.8669950738916263</c:v>
                </c:pt>
                <c:pt idx="5">
                  <c:v>11.255411255411261</c:v>
                </c:pt>
              </c:numCache>
            </c:numRef>
          </c:val>
        </c:ser>
        <c:ser>
          <c:idx val="2"/>
          <c:order val="2"/>
          <c:tx>
            <c:v>Non concerné</c:v>
          </c:tx>
          <c:invertIfNegative val="0"/>
          <c:cat>
            <c:strRef>
              <c:f>('1-7-1&amp;Sexe'!$B$24,'1-7-1&amp;Sexe'!$B$27,'1-7-1&amp;Sexe'!$B$30,'1-7-1&amp;Sexe'!$B$33,'1-7-1&amp;Sexe'!$B$36,'1-7-1&amp;Sexe'!$B$38)</c:f>
              <c:strCache>
                <c:ptCount val="6"/>
                <c:pt idx="0">
                  <c:v>Aucun</c:v>
                </c:pt>
                <c:pt idx="1">
                  <c:v>Lire/ecrire</c:v>
                </c:pt>
                <c:pt idx="2">
                  <c:v>Primaire</c:v>
                </c:pt>
                <c:pt idx="3">
                  <c:v>Secondaire</c:v>
                </c:pt>
                <c:pt idx="4">
                  <c:v>Professionnel</c:v>
                </c:pt>
                <c:pt idx="5">
                  <c:v>Universitaire</c:v>
                </c:pt>
              </c:strCache>
            </c:strRef>
          </c:cat>
          <c:val>
            <c:numRef>
              <c:f>('1-7-1&amp;Sexe'!$E$24,'1-7-1&amp;Sexe'!$E$27,'1-7-1&amp;Sexe'!$E$30,'1-7-1&amp;Sexe'!$E$33,'1-7-1&amp;Sexe'!$E$36,'1-7-1&amp;Sexe'!$E$38)</c:f>
              <c:numCache>
                <c:formatCode>0.0</c:formatCode>
                <c:ptCount val="6"/>
                <c:pt idx="0">
                  <c:v>5.146921205315369E-2</c:v>
                </c:pt>
                <c:pt idx="1">
                  <c:v>0</c:v>
                </c:pt>
                <c:pt idx="2">
                  <c:v>1.3187392852433073E-2</c:v>
                </c:pt>
                <c:pt idx="3">
                  <c:v>4.2771599657827231E-2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022544"/>
        <c:axId val="255021424"/>
        <c:axId val="0"/>
      </c:bar3DChart>
      <c:catAx>
        <c:axId val="255022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5021424"/>
        <c:crosses val="autoZero"/>
        <c:auto val="1"/>
        <c:lblAlgn val="ctr"/>
        <c:lblOffset val="100"/>
        <c:noMultiLvlLbl val="0"/>
      </c:catAx>
      <c:valAx>
        <c:axId val="2550214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5022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802909011374204"/>
          <c:y val="0.16583299374736393"/>
          <c:w val="0.15530424321959754"/>
          <c:h val="0.45983977865683018"/>
        </c:manualLayout>
      </c:layout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9166666666666668"/>
                  <c:y val="-6.0185185185185147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1111111111111144"/>
                  <c:y val="0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77777777777778"/>
                  <c:y val="-2.3148148148148147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7777777777777835E-2"/>
                  <c:y val="-1.8518518518518583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8611111111111311"/>
                  <c:y val="9.2592592592594773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'1-10'!$C$6:$G$6</c:f>
              <c:strCache>
                <c:ptCount val="5"/>
                <c:pt idx="0">
                  <c:v>Formation
sur le tas</c:v>
                </c:pt>
                <c:pt idx="1">
                  <c:v>Formation 
ponctuelle</c:v>
                </c:pt>
                <c:pt idx="2">
                  <c:v>Formation 
technique</c:v>
                </c:pt>
                <c:pt idx="3">
                  <c:v>Formation 
universitaire</c:v>
                </c:pt>
                <c:pt idx="4">
                  <c:v>Non 
concerné*</c:v>
                </c:pt>
              </c:strCache>
            </c:strRef>
          </c:cat>
          <c:val>
            <c:numRef>
              <c:f>'1-10'!$C$26:$G$26</c:f>
              <c:numCache>
                <c:formatCode>0.0</c:formatCode>
                <c:ptCount val="5"/>
                <c:pt idx="0">
                  <c:v>96.337347090225748</c:v>
                </c:pt>
                <c:pt idx="1">
                  <c:v>2.7505805185167467</c:v>
                </c:pt>
                <c:pt idx="2">
                  <c:v>0.46441481339621316</c:v>
                </c:pt>
                <c:pt idx="3">
                  <c:v>0.1244823211165107</c:v>
                </c:pt>
                <c:pt idx="4">
                  <c:v>0.32317525674478731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6841981290800254"/>
          <c:y val="7.712909241607957E-2"/>
          <c:w val="0.21875967427148529"/>
          <c:h val="0.87205760464152549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'1-13'!$C$6:$L$6</c:f>
              <c:strCache>
                <c:ptCount val="10"/>
                <c:pt idx="0">
                  <c:v>Agriculture</c:v>
                </c:pt>
                <c:pt idx="1">
                  <c:v>Pêche</c:v>
                </c:pt>
                <c:pt idx="2">
                  <c:v>Elevage</c:v>
                </c:pt>
                <c:pt idx="3">
                  <c:v>Bâtiments
et TP </c:v>
                </c:pt>
                <c:pt idx="4">
                  <c:v>Adminis-
tration</c:v>
                </c:pt>
                <c:pt idx="5">
                  <c:v>Mines et 
carrières</c:v>
                </c:pt>
                <c:pt idx="6">
                  <c:v>Transfor-
mation</c:v>
                </c:pt>
                <c:pt idx="7">
                  <c:v>Commerce</c:v>
                </c:pt>
                <c:pt idx="8">
                  <c:v>Services</c:v>
                </c:pt>
                <c:pt idx="9">
                  <c:v>Artisanat</c:v>
                </c:pt>
              </c:strCache>
            </c:strRef>
          </c:cat>
          <c:val>
            <c:numRef>
              <c:f>'1-13'!$C$24:$L$24</c:f>
              <c:numCache>
                <c:formatCode>0.0</c:formatCode>
                <c:ptCount val="10"/>
                <c:pt idx="0">
                  <c:v>86.84796399588258</c:v>
                </c:pt>
                <c:pt idx="1">
                  <c:v>1.0317669307926172</c:v>
                </c:pt>
                <c:pt idx="2">
                  <c:v>3.3849615780528106</c:v>
                </c:pt>
                <c:pt idx="3">
                  <c:v>0.46202092260551081</c:v>
                </c:pt>
                <c:pt idx="4">
                  <c:v>0.57692768055921284</c:v>
                </c:pt>
                <c:pt idx="5">
                  <c:v>9.3361740837383023E-2</c:v>
                </c:pt>
                <c:pt idx="6">
                  <c:v>0.10054341320948942</c:v>
                </c:pt>
                <c:pt idx="7">
                  <c:v>4.9649294999162112</c:v>
                </c:pt>
                <c:pt idx="8">
                  <c:v>2.3819213367486176</c:v>
                </c:pt>
                <c:pt idx="9">
                  <c:v>0.15560290139563834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427984"/>
        <c:axId val="255426304"/>
        <c:axId val="0"/>
      </c:bar3DChart>
      <c:catAx>
        <c:axId val="255427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 baseline="0"/>
            </a:pPr>
            <a:endParaRPr lang="fr-FR"/>
          </a:p>
        </c:txPr>
        <c:crossAx val="255426304"/>
        <c:crosses val="autoZero"/>
        <c:auto val="1"/>
        <c:lblAlgn val="ctr"/>
        <c:lblOffset val="100"/>
        <c:noMultiLvlLbl val="0"/>
      </c:catAx>
      <c:valAx>
        <c:axId val="25542630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fr-FR"/>
          </a:p>
        </c:txPr>
        <c:crossAx val="2554279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93285214348212"/>
          <c:y val="5.1440233134044784E-2"/>
          <c:w val="0.71654068241470448"/>
          <c:h val="0.71045654120773105"/>
        </c:manualLayout>
      </c:layout>
      <c:bar3DChart>
        <c:barDir val="col"/>
        <c:grouping val="percentStacked"/>
        <c:varyColors val="0"/>
        <c:ser>
          <c:idx val="0"/>
          <c:order val="0"/>
          <c:tx>
            <c:v>Non concerné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('1-14-1&amp;Sexe'!$B$27,'1-14-1&amp;Sexe'!$B$29,'1-14-1&amp;Sexe'!$B$31,'1-14-1&amp;Sexe'!$B$33,'1-14-1&amp;Sexe'!$B$35)</c:f>
              <c:strCache>
                <c:ptCount val="5"/>
                <c:pt idx="0">
                  <c:v>Agriculture</c:v>
                </c:pt>
                <c:pt idx="1">
                  <c:v>Pêche</c:v>
                </c:pt>
                <c:pt idx="2">
                  <c:v>Elevage</c:v>
                </c:pt>
                <c:pt idx="3">
                  <c:v>Commerce</c:v>
                </c:pt>
                <c:pt idx="4">
                  <c:v>Services</c:v>
                </c:pt>
              </c:strCache>
            </c:strRef>
          </c:cat>
          <c:val>
            <c:numRef>
              <c:f>('1-14-1&amp;Sexe'!$C$27,'1-14-1&amp;Sexe'!$C$29,'1-14-1&amp;Sexe'!$C$31,'1-14-1&amp;Sexe'!$C$33,'1-14-1&amp;Sexe'!$C$35)</c:f>
              <c:numCache>
                <c:formatCode>0.0</c:formatCode>
                <c:ptCount val="5"/>
                <c:pt idx="0">
                  <c:v>86.303371096226385</c:v>
                </c:pt>
                <c:pt idx="1">
                  <c:v>81.670533642691353</c:v>
                </c:pt>
                <c:pt idx="2">
                  <c:v>78.925035360678919</c:v>
                </c:pt>
                <c:pt idx="3">
                  <c:v>43.635486981677914</c:v>
                </c:pt>
                <c:pt idx="4">
                  <c:v>86.633165829145725</c:v>
                </c:pt>
              </c:numCache>
            </c:numRef>
          </c:val>
        </c:ser>
        <c:ser>
          <c:idx val="1"/>
          <c:order val="1"/>
          <c:tx>
            <c:v>Femme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('1-14-1&amp;Sexe'!$B$27,'1-14-1&amp;Sexe'!$B$29,'1-14-1&amp;Sexe'!$B$31,'1-14-1&amp;Sexe'!$B$33,'1-14-1&amp;Sexe'!$B$35)</c:f>
              <c:strCache>
                <c:ptCount val="5"/>
                <c:pt idx="0">
                  <c:v>Agriculture</c:v>
                </c:pt>
                <c:pt idx="1">
                  <c:v>Pêche</c:v>
                </c:pt>
                <c:pt idx="2">
                  <c:v>Elevage</c:v>
                </c:pt>
                <c:pt idx="3">
                  <c:v>Commerce</c:v>
                </c:pt>
                <c:pt idx="4">
                  <c:v>Services</c:v>
                </c:pt>
              </c:strCache>
            </c:strRef>
          </c:cat>
          <c:val>
            <c:numRef>
              <c:f>('1-14-1&amp;Sexe'!$D$27,'1-14-1&amp;Sexe'!$D$29,'1-14-1&amp;Sexe'!$D$31,'1-14-1&amp;Sexe'!$D$33,'1-14-1&amp;Sexe'!$D$35)</c:f>
              <c:numCache>
                <c:formatCode>0.0</c:formatCode>
                <c:ptCount val="5"/>
                <c:pt idx="0">
                  <c:v>13.346564128007945</c:v>
                </c:pt>
                <c:pt idx="1">
                  <c:v>17.86542923433872</c:v>
                </c:pt>
                <c:pt idx="2">
                  <c:v>20.792079207920779</c:v>
                </c:pt>
                <c:pt idx="3">
                  <c:v>56.316297010607478</c:v>
                </c:pt>
                <c:pt idx="4">
                  <c:v>12.964824120603016</c:v>
                </c:pt>
              </c:numCache>
            </c:numRef>
          </c:val>
        </c:ser>
        <c:ser>
          <c:idx val="2"/>
          <c:order val="2"/>
          <c:tx>
            <c:v>Homme</c:v>
          </c:tx>
          <c:invertIfNegative val="0"/>
          <c:cat>
            <c:strRef>
              <c:f>('1-14-1&amp;Sexe'!$B$27,'1-14-1&amp;Sexe'!$B$29,'1-14-1&amp;Sexe'!$B$31,'1-14-1&amp;Sexe'!$B$33,'1-14-1&amp;Sexe'!$B$35)</c:f>
              <c:strCache>
                <c:ptCount val="5"/>
                <c:pt idx="0">
                  <c:v>Agriculture</c:v>
                </c:pt>
                <c:pt idx="1">
                  <c:v>Pêche</c:v>
                </c:pt>
                <c:pt idx="2">
                  <c:v>Elevage</c:v>
                </c:pt>
                <c:pt idx="3">
                  <c:v>Commerce</c:v>
                </c:pt>
                <c:pt idx="4">
                  <c:v>Services</c:v>
                </c:pt>
              </c:strCache>
            </c:strRef>
          </c:cat>
          <c:val>
            <c:numRef>
              <c:f>('1-14-1&amp;Sexe'!$E$27,'1-14-1&amp;Sexe'!$E$29,'1-14-1&amp;Sexe'!$E$31,'1-14-1&amp;Sexe'!$E$33,'1-14-1&amp;Sexe'!$E$35)</c:f>
              <c:numCache>
                <c:formatCode>0.0</c:formatCode>
                <c:ptCount val="5"/>
                <c:pt idx="0">
                  <c:v>0.35006477576559464</c:v>
                </c:pt>
                <c:pt idx="1">
                  <c:v>0.46403712296983757</c:v>
                </c:pt>
                <c:pt idx="2">
                  <c:v>0.28288543140028288</c:v>
                </c:pt>
                <c:pt idx="3">
                  <c:v>4.8216007714561269E-2</c:v>
                </c:pt>
                <c:pt idx="4">
                  <c:v>0.4020100502512563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7349312"/>
        <c:axId val="257349872"/>
        <c:axId val="0"/>
      </c:bar3DChart>
      <c:catAx>
        <c:axId val="257349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7349872"/>
        <c:crosses val="autoZero"/>
        <c:auto val="1"/>
        <c:lblAlgn val="ctr"/>
        <c:lblOffset val="100"/>
        <c:noMultiLvlLbl val="0"/>
      </c:catAx>
      <c:valAx>
        <c:axId val="2573498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7349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525131233595805"/>
          <c:y val="0.21679817181815694"/>
          <c:w val="0.15808202099737678"/>
          <c:h val="0.40887437232861701"/>
        </c:manualLayout>
      </c:layout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'1-15'!$C$6:$L$6</c:f>
              <c:strCache>
                <c:ptCount val="10"/>
                <c:pt idx="0">
                  <c:v>Production végétale</c:v>
                </c:pt>
                <c:pt idx="1">
                  <c:v>Elevage</c:v>
                </c:pt>
                <c:pt idx="2">
                  <c:v>Aviculture</c:v>
                </c:pt>
                <c:pt idx="3">
                  <c:v>Apiculture</c:v>
                </c:pt>
                <c:pt idx="4">
                  <c:v>Aquaculture</c:v>
                </c:pt>
                <c:pt idx="5">
                  <c:v>Pêche</c:v>
                </c:pt>
                <c:pt idx="6">
                  <c:v>Services agricoles</c:v>
                </c:pt>
                <c:pt idx="7">
                  <c:v>Production charbon</c:v>
                </c:pt>
                <c:pt idx="8">
                  <c:v>Transformation</c:v>
                </c:pt>
                <c:pt idx="9">
                  <c:v>Ramassage Djondjon</c:v>
                </c:pt>
              </c:strCache>
            </c:strRef>
          </c:cat>
          <c:val>
            <c:numRef>
              <c:f>'1-15'!$C$30:$L$30</c:f>
              <c:numCache>
                <c:formatCode>0.0</c:formatCode>
                <c:ptCount val="10"/>
                <c:pt idx="0">
                  <c:v>97.766499892274908</c:v>
                </c:pt>
                <c:pt idx="1">
                  <c:v>77.882842984703018</c:v>
                </c:pt>
                <c:pt idx="2">
                  <c:v>74.157948914370508</c:v>
                </c:pt>
                <c:pt idx="3">
                  <c:v>0.98149522418787261</c:v>
                </c:pt>
                <c:pt idx="4">
                  <c:v>0.51468652000095716</c:v>
                </c:pt>
                <c:pt idx="5">
                  <c:v>3.0737557752615339</c:v>
                </c:pt>
                <c:pt idx="6">
                  <c:v>15.299356043377301</c:v>
                </c:pt>
                <c:pt idx="7">
                  <c:v>35.127953462763024</c:v>
                </c:pt>
                <c:pt idx="8">
                  <c:v>7.1840662628970833</c:v>
                </c:pt>
                <c:pt idx="9">
                  <c:v>4.6297847892179131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7352672"/>
        <c:axId val="257353232"/>
        <c:axId val="0"/>
      </c:bar3DChart>
      <c:catAx>
        <c:axId val="257352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fr-FR"/>
          </a:p>
        </c:txPr>
        <c:crossAx val="257353232"/>
        <c:crosses val="autoZero"/>
        <c:auto val="1"/>
        <c:lblAlgn val="ctr"/>
        <c:lblOffset val="100"/>
        <c:noMultiLvlLbl val="0"/>
      </c:catAx>
      <c:valAx>
        <c:axId val="2573532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7352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47769028871389"/>
          <c:y val="5.1222697508832182E-2"/>
          <c:w val="0.68010695538057764"/>
          <c:h val="0.56147452722255853"/>
        </c:manualLayout>
      </c:layout>
      <c:bar3DChart>
        <c:barDir val="col"/>
        <c:grouping val="percentStacked"/>
        <c:varyColors val="0"/>
        <c:ser>
          <c:idx val="0"/>
          <c:order val="0"/>
          <c:tx>
            <c:v>Homme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'1-15-1_Sexe&amp;Act. para-agricole'!$A$7:$A$16</c:f>
              <c:strCache>
                <c:ptCount val="10"/>
                <c:pt idx="0">
                  <c:v>Production végétale</c:v>
                </c:pt>
                <c:pt idx="1">
                  <c:v>Elevage</c:v>
                </c:pt>
                <c:pt idx="2">
                  <c:v>Aviculture</c:v>
                </c:pt>
                <c:pt idx="3">
                  <c:v>Apiculture</c:v>
                </c:pt>
                <c:pt idx="4">
                  <c:v>Aquaculture</c:v>
                </c:pt>
                <c:pt idx="5">
                  <c:v>Pêche</c:v>
                </c:pt>
                <c:pt idx="6">
                  <c:v>Service agricole</c:v>
                </c:pt>
                <c:pt idx="7">
                  <c:v>Production de charbon</c:v>
                </c:pt>
                <c:pt idx="8">
                  <c:v>Transformation</c:v>
                </c:pt>
                <c:pt idx="9">
                  <c:v>Ramassage de Djondjon</c:v>
                </c:pt>
              </c:strCache>
            </c:strRef>
          </c:cat>
          <c:val>
            <c:numRef>
              <c:f>'1-15-1_Sexe&amp;Act. para-agricole'!$D$7:$D$16</c:f>
              <c:numCache>
                <c:formatCode>0.0</c:formatCode>
                <c:ptCount val="10"/>
                <c:pt idx="0">
                  <c:v>84.490695396669892</c:v>
                </c:pt>
                <c:pt idx="1">
                  <c:v>85.562795844347463</c:v>
                </c:pt>
                <c:pt idx="2">
                  <c:v>83.882109884434072</c:v>
                </c:pt>
                <c:pt idx="3">
                  <c:v>86.341463414634163</c:v>
                </c:pt>
                <c:pt idx="4">
                  <c:v>89.767441860465112</c:v>
                </c:pt>
                <c:pt idx="5">
                  <c:v>82.009345794392516</c:v>
                </c:pt>
                <c:pt idx="6">
                  <c:v>88.546393365670497</c:v>
                </c:pt>
                <c:pt idx="7">
                  <c:v>87.835627640725093</c:v>
                </c:pt>
                <c:pt idx="8">
                  <c:v>89.536821059646783</c:v>
                </c:pt>
                <c:pt idx="9">
                  <c:v>77.456049638055845</c:v>
                </c:pt>
              </c:numCache>
            </c:numRef>
          </c:val>
        </c:ser>
        <c:ser>
          <c:idx val="1"/>
          <c:order val="1"/>
          <c:tx>
            <c:v>Femme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'1-15-1_Sexe&amp;Act. para-agricole'!$A$7:$A$16</c:f>
              <c:strCache>
                <c:ptCount val="10"/>
                <c:pt idx="0">
                  <c:v>Production végétale</c:v>
                </c:pt>
                <c:pt idx="1">
                  <c:v>Elevage</c:v>
                </c:pt>
                <c:pt idx="2">
                  <c:v>Aviculture</c:v>
                </c:pt>
                <c:pt idx="3">
                  <c:v>Apiculture</c:v>
                </c:pt>
                <c:pt idx="4">
                  <c:v>Aquaculture</c:v>
                </c:pt>
                <c:pt idx="5">
                  <c:v>Pêche</c:v>
                </c:pt>
                <c:pt idx="6">
                  <c:v>Service agricole</c:v>
                </c:pt>
                <c:pt idx="7">
                  <c:v>Production de charbon</c:v>
                </c:pt>
                <c:pt idx="8">
                  <c:v>Transformation</c:v>
                </c:pt>
                <c:pt idx="9">
                  <c:v>Ramassage de Djondjon</c:v>
                </c:pt>
              </c:strCache>
            </c:strRef>
          </c:cat>
          <c:val>
            <c:numRef>
              <c:f>'1-15-1_Sexe&amp;Act. para-agricole'!$F$7:$F$16</c:f>
              <c:numCache>
                <c:formatCode>0.0</c:formatCode>
                <c:ptCount val="10"/>
                <c:pt idx="0">
                  <c:v>15.176297747306563</c:v>
                </c:pt>
                <c:pt idx="1">
                  <c:v>14.086801499969267</c:v>
                </c:pt>
                <c:pt idx="2">
                  <c:v>15.77571179546775</c:v>
                </c:pt>
                <c:pt idx="3">
                  <c:v>13.414634146341466</c:v>
                </c:pt>
                <c:pt idx="4">
                  <c:v>9.7674418604651176</c:v>
                </c:pt>
                <c:pt idx="5">
                  <c:v>16.666666666666664</c:v>
                </c:pt>
                <c:pt idx="6">
                  <c:v>11.265842591143803</c:v>
                </c:pt>
                <c:pt idx="7">
                  <c:v>11.803189314433702</c:v>
                </c:pt>
                <c:pt idx="8">
                  <c:v>10.063312229256919</c:v>
                </c:pt>
                <c:pt idx="9">
                  <c:v>21.871768355739405</c:v>
                </c:pt>
              </c:numCache>
            </c:numRef>
          </c:val>
        </c:ser>
        <c:ser>
          <c:idx val="2"/>
          <c:order val="2"/>
          <c:tx>
            <c:v>Non concerné</c:v>
          </c:tx>
          <c:invertIfNegative val="0"/>
          <c:cat>
            <c:strRef>
              <c:f>'1-15-1_Sexe&amp;Act. para-agricole'!$A$7:$A$16</c:f>
              <c:strCache>
                <c:ptCount val="10"/>
                <c:pt idx="0">
                  <c:v>Production végétale</c:v>
                </c:pt>
                <c:pt idx="1">
                  <c:v>Elevage</c:v>
                </c:pt>
                <c:pt idx="2">
                  <c:v>Aviculture</c:v>
                </c:pt>
                <c:pt idx="3">
                  <c:v>Apiculture</c:v>
                </c:pt>
                <c:pt idx="4">
                  <c:v>Aquaculture</c:v>
                </c:pt>
                <c:pt idx="5">
                  <c:v>Pêche</c:v>
                </c:pt>
                <c:pt idx="6">
                  <c:v>Service agricole</c:v>
                </c:pt>
                <c:pt idx="7">
                  <c:v>Production de charbon</c:v>
                </c:pt>
                <c:pt idx="8">
                  <c:v>Transformation</c:v>
                </c:pt>
                <c:pt idx="9">
                  <c:v>Ramassage de Djondjon</c:v>
                </c:pt>
              </c:strCache>
            </c:strRef>
          </c:cat>
          <c:val>
            <c:numRef>
              <c:f>'1-15-1_Sexe&amp;Act. para-agricole'!$H$7:$H$16</c:f>
              <c:numCache>
                <c:formatCode>0.0</c:formatCode>
                <c:ptCount val="10"/>
                <c:pt idx="0">
                  <c:v>0.33300685602350638</c:v>
                </c:pt>
                <c:pt idx="1">
                  <c:v>0.35040265568328532</c:v>
                </c:pt>
                <c:pt idx="2">
                  <c:v>0.34217832009813415</c:v>
                </c:pt>
                <c:pt idx="3">
                  <c:v>0.24390243902439043</c:v>
                </c:pt>
                <c:pt idx="4">
                  <c:v>0.46511627906976777</c:v>
                </c:pt>
                <c:pt idx="5">
                  <c:v>1.3239875389408107</c:v>
                </c:pt>
                <c:pt idx="6">
                  <c:v>0.18776404318573009</c:v>
                </c:pt>
                <c:pt idx="7">
                  <c:v>0.36118304484121577</c:v>
                </c:pt>
                <c:pt idx="8">
                  <c:v>0.39986671109630162</c:v>
                </c:pt>
                <c:pt idx="9">
                  <c:v>0.67218200620475732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024208"/>
        <c:axId val="256024768"/>
        <c:axId val="0"/>
      </c:bar3DChart>
      <c:catAx>
        <c:axId val="256024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520000"/>
          <a:lstStyle/>
          <a:p>
            <a:pPr>
              <a:defRPr sz="1050" b="1"/>
            </a:pPr>
            <a:endParaRPr lang="fr-FR"/>
          </a:p>
        </c:txPr>
        <c:crossAx val="256024768"/>
        <c:crosses val="autoZero"/>
        <c:auto val="1"/>
        <c:lblAlgn val="ctr"/>
        <c:lblOffset val="100"/>
        <c:noMultiLvlLbl val="0"/>
      </c:catAx>
      <c:valAx>
        <c:axId val="2560247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6024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25969670457861"/>
          <c:y val="0.20876876549600995"/>
          <c:w val="0.1707363662875474"/>
          <c:h val="0.4163725036100645"/>
        </c:manualLayout>
      </c:layout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'1-16_Destinat_Prod'!$B$31</c:f>
              <c:strCache>
                <c:ptCount val="1"/>
                <c:pt idx="0">
                  <c:v>Exploitant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444444444444445E-2"/>
                  <c:y val="-9.2592592592594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3333333333333367E-3"/>
                  <c:y val="-1.85185185185185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'1-16_Destinat_Prod'!$C$7:$D$7</c:f>
              <c:strCache>
                <c:ptCount val="2"/>
                <c:pt idx="0">
                  <c:v>Autoconsom-
mation</c:v>
                </c:pt>
                <c:pt idx="1">
                  <c:v>Vente</c:v>
                </c:pt>
              </c:strCache>
            </c:strRef>
          </c:cat>
          <c:val>
            <c:numRef>
              <c:f>'1-16_Destinat_Prod'!$C$31:$D$31</c:f>
              <c:numCache>
                <c:formatCode>0.0</c:formatCode>
                <c:ptCount val="2"/>
                <c:pt idx="0">
                  <c:v>34.775529749790493</c:v>
                </c:pt>
                <c:pt idx="1">
                  <c:v>65.224470250209478</c:v>
                </c:pt>
              </c:numCache>
            </c:numRef>
          </c:val>
        </c:ser>
        <c:ser>
          <c:idx val="1"/>
          <c:order val="1"/>
          <c:tx>
            <c:strRef>
              <c:f>'1-16_Destinat_Prod'!$B$32</c:f>
              <c:strCache>
                <c:ptCount val="1"/>
                <c:pt idx="0">
                  <c:v>SAU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111111111111212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888888888888889E-2"/>
                  <c:y val="-1.3888888888889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'1-16_Destinat_Prod'!$C$7:$D$7</c:f>
              <c:strCache>
                <c:ptCount val="2"/>
                <c:pt idx="0">
                  <c:v>Autoconsom-
mation</c:v>
                </c:pt>
                <c:pt idx="1">
                  <c:v>Vente</c:v>
                </c:pt>
              </c:strCache>
            </c:strRef>
          </c:cat>
          <c:val>
            <c:numRef>
              <c:f>'1-16_Destinat_Prod'!$C$32:$D$32</c:f>
              <c:numCache>
                <c:formatCode>0.0</c:formatCode>
                <c:ptCount val="2"/>
                <c:pt idx="0">
                  <c:v>29.996068721909392</c:v>
                </c:pt>
                <c:pt idx="1">
                  <c:v>70.003931278090562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027568"/>
        <c:axId val="256028128"/>
        <c:axId val="0"/>
      </c:bar3DChart>
      <c:catAx>
        <c:axId val="25602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6028128"/>
        <c:crosses val="autoZero"/>
        <c:auto val="1"/>
        <c:lblAlgn val="ctr"/>
        <c:lblOffset val="100"/>
        <c:noMultiLvlLbl val="0"/>
      </c:catAx>
      <c:valAx>
        <c:axId val="25602812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60275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50243719535061E-2"/>
          <c:y val="5.7449296110713463E-2"/>
          <c:w val="0.61989822700733865"/>
          <c:h val="0.92045494313210852"/>
        </c:manualLayout>
      </c:layout>
      <c:pieChart>
        <c:varyColors val="1"/>
        <c:ser>
          <c:idx val="0"/>
          <c:order val="0"/>
          <c:dLbls>
            <c:dLbl>
              <c:idx val="2"/>
              <c:layout>
                <c:manualLayout>
                  <c:x val="0.16326530612244922"/>
                  <c:y val="0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'1-16-1_Dest_Prod&amp;Sexe'!$D$7:$F$7</c:f>
              <c:strCache>
                <c:ptCount val="3"/>
                <c:pt idx="0">
                  <c:v>Homme</c:v>
                </c:pt>
                <c:pt idx="1">
                  <c:v>Femme</c:v>
                </c:pt>
                <c:pt idx="2">
                  <c:v>Non 
Concerne*</c:v>
                </c:pt>
              </c:strCache>
            </c:strRef>
          </c:cat>
          <c:val>
            <c:numRef>
              <c:f>'1-16-1_Dest_Prod&amp;Sexe'!$D$21:$F$21</c:f>
              <c:numCache>
                <c:formatCode>#,##0</c:formatCode>
                <c:ptCount val="3"/>
                <c:pt idx="0">
                  <c:v>11706</c:v>
                </c:pt>
                <c:pt idx="1">
                  <c:v>2779</c:v>
                </c:pt>
                <c:pt idx="2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611397133050682E-2"/>
          <c:y val="6.25E-2"/>
          <c:w val="0.64262820512820573"/>
          <c:h val="0.87938596491228049"/>
        </c:manualLayout>
      </c:layout>
      <c:pieChart>
        <c:varyColors val="1"/>
        <c:ser>
          <c:idx val="0"/>
          <c:order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'1-16-1_Dest_Prod&amp;Sexe'!$H$7:$J$7</c:f>
              <c:strCache>
                <c:ptCount val="3"/>
                <c:pt idx="0">
                  <c:v>Homme</c:v>
                </c:pt>
                <c:pt idx="1">
                  <c:v>Femme</c:v>
                </c:pt>
                <c:pt idx="2">
                  <c:v>Non 
Concerne*</c:v>
                </c:pt>
              </c:strCache>
            </c:strRef>
          </c:cat>
          <c:val>
            <c:numRef>
              <c:f>'1-16-1_Dest_Prod&amp;Sexe'!$H$21:$J$21</c:f>
              <c:numCache>
                <c:formatCode>#,##0</c:formatCode>
                <c:ptCount val="3"/>
                <c:pt idx="0">
                  <c:v>23372</c:v>
                </c:pt>
                <c:pt idx="1">
                  <c:v>3768</c:v>
                </c:pt>
                <c:pt idx="2">
                  <c:v>101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747017082527108"/>
          <c:y val="0.11342592592592612"/>
          <c:w val="0.46779237023139464"/>
          <c:h val="0.8657407407407407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7.0905297139628204E-2"/>
                  <c:y val="-0.5541220331169848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698818897637796E-2"/>
                  <c:y val="0.15887503645377671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060367454068238"/>
                  <c:y val="0.14086905803441241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'2-3'!$C$6:$J$6</c:f>
              <c:strCache>
                <c:ptCount val="8"/>
                <c:pt idx="0">
                  <c:v>Titre
Achat</c:v>
                </c:pt>
                <c:pt idx="1">
                  <c:v>Titre
 Héritage</c:v>
                </c:pt>
                <c:pt idx="2">
                  <c:v>Mineur
Partage</c:v>
                </c:pt>
                <c:pt idx="3">
                  <c:v>Mineur
Collectif</c:v>
                </c:pt>
                <c:pt idx="4">
                  <c:v>Appartenant
à
l'église
</c:v>
                </c:pt>
                <c:pt idx="5">
                  <c:v>Appartenant
à
l'Etat</c:v>
                </c:pt>
                <c:pt idx="6">
                  <c:v>Bien 
Rural
de famille</c:v>
                </c:pt>
                <c:pt idx="7">
                  <c:v>Statut
Juridique 
Non déclaré</c:v>
                </c:pt>
              </c:strCache>
            </c:strRef>
          </c:cat>
          <c:val>
            <c:numRef>
              <c:f>'2-3'!$C$20:$J$20</c:f>
              <c:numCache>
                <c:formatCode>#,##0</c:formatCode>
                <c:ptCount val="8"/>
                <c:pt idx="0">
                  <c:v>58020</c:v>
                </c:pt>
                <c:pt idx="1">
                  <c:v>13830</c:v>
                </c:pt>
                <c:pt idx="2">
                  <c:v>6636</c:v>
                </c:pt>
                <c:pt idx="3">
                  <c:v>4206</c:v>
                </c:pt>
                <c:pt idx="4">
                  <c:v>147</c:v>
                </c:pt>
                <c:pt idx="5">
                  <c:v>3001</c:v>
                </c:pt>
                <c:pt idx="6">
                  <c:v>395</c:v>
                </c:pt>
                <c:pt idx="7">
                  <c:v>3039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665195696691801"/>
          <c:y val="4.8895341207349084E-2"/>
          <c:w val="0.34668123215367308"/>
          <c:h val="0.92680479002624649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170098754986799"/>
          <c:y val="0.11259935648698753"/>
          <c:w val="0.44856689274326167"/>
          <c:h val="0.88410956074427149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7.8567302137492773E-2"/>
                  <c:y val="-0.51921430016166581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3148469093009805E-2"/>
                  <c:y val="7.2872182478830483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1554015020219527"/>
                  <c:y val="5.9208648264049771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3633737723859038"/>
                  <c:y val="-1.8218045619707739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2391681109186053E-2"/>
                  <c:y val="-3.6436091239415241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7729636048526862E-2"/>
                  <c:y val="-3.6436091239415241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10629693818602058"/>
                  <c:y val="-9.1090228098538208E-3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eparator>. </c:separator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'2-4'!$C$7:$J$7</c:f>
              <c:strCache>
                <c:ptCount val="8"/>
                <c:pt idx="0">
                  <c:v>Titre
Achat</c:v>
                </c:pt>
                <c:pt idx="1">
                  <c:v>Titre
 Héritage</c:v>
                </c:pt>
                <c:pt idx="2">
                  <c:v>Mineur
Partage</c:v>
                </c:pt>
                <c:pt idx="3">
                  <c:v>Mineur
Collectif</c:v>
                </c:pt>
                <c:pt idx="4">
                  <c:v>Appartenant
à
l'église
</c:v>
                </c:pt>
                <c:pt idx="5">
                  <c:v>Appartenant
à
l'Etat</c:v>
                </c:pt>
                <c:pt idx="6">
                  <c:v>Bien 
Rural
de famille</c:v>
                </c:pt>
                <c:pt idx="7">
                  <c:v>Statut
Juridique 
Non déclaré</c:v>
                </c:pt>
              </c:strCache>
            </c:strRef>
          </c:cat>
          <c:val>
            <c:numRef>
              <c:f>'2-4'!$C$21:$J$21</c:f>
              <c:numCache>
                <c:formatCode>#,##0.0</c:formatCode>
                <c:ptCount val="8"/>
                <c:pt idx="0">
                  <c:v>35084.870000000003</c:v>
                </c:pt>
                <c:pt idx="1">
                  <c:v>8030.5300000000007</c:v>
                </c:pt>
                <c:pt idx="2">
                  <c:v>3558.19</c:v>
                </c:pt>
                <c:pt idx="3">
                  <c:v>2388.7200000000003</c:v>
                </c:pt>
                <c:pt idx="4">
                  <c:v>101.48</c:v>
                </c:pt>
                <c:pt idx="5">
                  <c:v>2545.58</c:v>
                </c:pt>
                <c:pt idx="6">
                  <c:v>187.46</c:v>
                </c:pt>
                <c:pt idx="7">
                  <c:v>1526.6299999999999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278895693593864"/>
          <c:y val="4.7300024996875439E-2"/>
          <c:w val="0.33334629467612847"/>
          <c:h val="0.88921166104236926"/>
        </c:manualLayout>
      </c:layout>
      <c:overlay val="0"/>
      <c:txPr>
        <a:bodyPr/>
        <a:lstStyle/>
        <a:p>
          <a:pPr>
            <a:defRPr sz="1200" b="1" baseline="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58608923884515"/>
          <c:y val="5.8691750304693292E-2"/>
          <c:w val="0.6756582770903643"/>
          <c:h val="0.51325790371026447"/>
        </c:manualLayout>
      </c:layout>
      <c:bar3DChart>
        <c:barDir val="col"/>
        <c:grouping val="percentStacked"/>
        <c:varyColors val="0"/>
        <c:ser>
          <c:idx val="0"/>
          <c:order val="0"/>
          <c:tx>
            <c:v>Homme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 sz="13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('2-4-1&amp;Sexe'!$B$25,'2-4-1&amp;Sexe'!$B$27,'2-4-1&amp;Sexe'!$B$29,'2-4-1&amp;Sexe'!$B$31,'2-4-1&amp;Sexe'!$B$33,'2-4-1&amp;Sexe'!$B$35,'2-4-1&amp;Sexe'!$B$37,'2-4-1&amp;Sexe'!$B$39)</c:f>
              <c:strCache>
                <c:ptCount val="8"/>
                <c:pt idx="0">
                  <c:v>Titre/ Achat</c:v>
                </c:pt>
                <c:pt idx="1">
                  <c:v>Titre/ Héritage</c:v>
                </c:pt>
                <c:pt idx="2">
                  <c:v>Mineur/ Partage</c:v>
                </c:pt>
                <c:pt idx="3">
                  <c:v>Mineur/ Collectif</c:v>
                </c:pt>
                <c:pt idx="4">
                  <c:v>Terre de l'église</c:v>
                </c:pt>
                <c:pt idx="5">
                  <c:v>Etat</c:v>
                </c:pt>
                <c:pt idx="6">
                  <c:v>Bien rural de famille</c:v>
                </c:pt>
                <c:pt idx="7">
                  <c:v>Non déclaré</c:v>
                </c:pt>
              </c:strCache>
            </c:strRef>
          </c:cat>
          <c:val>
            <c:numRef>
              <c:f>('2-4-1&amp;Sexe'!$C$25,'2-4-1&amp;Sexe'!$C$27,'2-4-1&amp;Sexe'!$C$29,'2-4-1&amp;Sexe'!$C$31,'2-4-1&amp;Sexe'!$C$33,'2-4-1&amp;Sexe'!$C$35,'2-4-1&amp;Sexe'!$C$37,'2-4-1&amp;Sexe'!$C$39)</c:f>
              <c:numCache>
                <c:formatCode>0.0</c:formatCode>
                <c:ptCount val="8"/>
                <c:pt idx="0">
                  <c:v>86.347811099620813</c:v>
                </c:pt>
                <c:pt idx="1">
                  <c:v>84.642082429501059</c:v>
                </c:pt>
                <c:pt idx="2">
                  <c:v>88.924050632911403</c:v>
                </c:pt>
                <c:pt idx="3">
                  <c:v>89.776509747979077</c:v>
                </c:pt>
                <c:pt idx="4">
                  <c:v>85.03401360544224</c:v>
                </c:pt>
                <c:pt idx="5">
                  <c:v>83.505498167277551</c:v>
                </c:pt>
                <c:pt idx="6">
                  <c:v>86.835443037974642</c:v>
                </c:pt>
                <c:pt idx="7">
                  <c:v>88.845014807502452</c:v>
                </c:pt>
              </c:numCache>
            </c:numRef>
          </c:val>
        </c:ser>
        <c:ser>
          <c:idx val="1"/>
          <c:order val="1"/>
          <c:tx>
            <c:v>Femme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 sz="13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('2-4-1&amp;Sexe'!$B$25,'2-4-1&amp;Sexe'!$B$27,'2-4-1&amp;Sexe'!$B$29,'2-4-1&amp;Sexe'!$B$31,'2-4-1&amp;Sexe'!$B$33,'2-4-1&amp;Sexe'!$B$35,'2-4-1&amp;Sexe'!$B$37,'2-4-1&amp;Sexe'!$B$39)</c:f>
              <c:strCache>
                <c:ptCount val="8"/>
                <c:pt idx="0">
                  <c:v>Titre/ Achat</c:v>
                </c:pt>
                <c:pt idx="1">
                  <c:v>Titre/ Héritage</c:v>
                </c:pt>
                <c:pt idx="2">
                  <c:v>Mineur/ Partage</c:v>
                </c:pt>
                <c:pt idx="3">
                  <c:v>Mineur/ Collectif</c:v>
                </c:pt>
                <c:pt idx="4">
                  <c:v>Terre de l'église</c:v>
                </c:pt>
                <c:pt idx="5">
                  <c:v>Etat</c:v>
                </c:pt>
                <c:pt idx="6">
                  <c:v>Bien rural de famille</c:v>
                </c:pt>
                <c:pt idx="7">
                  <c:v>Non déclaré</c:v>
                </c:pt>
              </c:strCache>
            </c:strRef>
          </c:cat>
          <c:val>
            <c:numRef>
              <c:f>('2-4-1&amp;Sexe'!$D$25,'2-4-1&amp;Sexe'!$D$27,'2-4-1&amp;Sexe'!$D$29,'2-4-1&amp;Sexe'!$D$31,'2-4-1&amp;Sexe'!$D$33,'2-4-1&amp;Sexe'!$D$35,'2-4-1&amp;Sexe'!$D$37,'2-4-1&amp;Sexe'!$D$39)</c:f>
              <c:numCache>
                <c:formatCode>0.0</c:formatCode>
                <c:ptCount val="8"/>
                <c:pt idx="0">
                  <c:v>13.483281627025164</c:v>
                </c:pt>
                <c:pt idx="1">
                  <c:v>15.097613882863339</c:v>
                </c:pt>
                <c:pt idx="2">
                  <c:v>10.714285714285714</c:v>
                </c:pt>
                <c:pt idx="3">
                  <c:v>10.199714693295297</c:v>
                </c:pt>
                <c:pt idx="4">
                  <c:v>12.244897959183673</c:v>
                </c:pt>
                <c:pt idx="5">
                  <c:v>14.661779406864378</c:v>
                </c:pt>
                <c:pt idx="6">
                  <c:v>12.911392405063292</c:v>
                </c:pt>
                <c:pt idx="7">
                  <c:v>10.957551826258644</c:v>
                </c:pt>
              </c:numCache>
            </c:numRef>
          </c:val>
        </c:ser>
        <c:ser>
          <c:idx val="2"/>
          <c:order val="2"/>
          <c:tx>
            <c:v>Non concerné</c:v>
          </c:tx>
          <c:invertIfNegative val="0"/>
          <c:cat>
            <c:strRef>
              <c:f>('2-4-1&amp;Sexe'!$B$25,'2-4-1&amp;Sexe'!$B$27,'2-4-1&amp;Sexe'!$B$29,'2-4-1&amp;Sexe'!$B$31,'2-4-1&amp;Sexe'!$B$33,'2-4-1&amp;Sexe'!$B$35,'2-4-1&amp;Sexe'!$B$37,'2-4-1&amp;Sexe'!$B$39)</c:f>
              <c:strCache>
                <c:ptCount val="8"/>
                <c:pt idx="0">
                  <c:v>Titre/ Achat</c:v>
                </c:pt>
                <c:pt idx="1">
                  <c:v>Titre/ Héritage</c:v>
                </c:pt>
                <c:pt idx="2">
                  <c:v>Mineur/ Partage</c:v>
                </c:pt>
                <c:pt idx="3">
                  <c:v>Mineur/ Collectif</c:v>
                </c:pt>
                <c:pt idx="4">
                  <c:v>Terre de l'église</c:v>
                </c:pt>
                <c:pt idx="5">
                  <c:v>Etat</c:v>
                </c:pt>
                <c:pt idx="6">
                  <c:v>Bien rural de famille</c:v>
                </c:pt>
                <c:pt idx="7">
                  <c:v>Non déclaré</c:v>
                </c:pt>
              </c:strCache>
            </c:strRef>
          </c:cat>
          <c:val>
            <c:numRef>
              <c:f>('2-4-1&amp;Sexe'!$E$25,'2-4-1&amp;Sexe'!$E$27,'2-4-1&amp;Sexe'!$E$29,'2-4-1&amp;Sexe'!$E$31,'2-4-1&amp;Sexe'!$E$33,'2-4-1&amp;Sexe'!$E$35,'2-4-1&amp;Sexe'!$E$37,'2-4-1&amp;Sexe'!$E$39)</c:f>
              <c:numCache>
                <c:formatCode>0.0</c:formatCode>
                <c:ptCount val="8"/>
                <c:pt idx="0">
                  <c:v>0.16890727335401584</c:v>
                </c:pt>
                <c:pt idx="1">
                  <c:v>0.26030368763557482</c:v>
                </c:pt>
                <c:pt idx="2">
                  <c:v>0.36166365280289331</c:v>
                </c:pt>
                <c:pt idx="3">
                  <c:v>2.3775558725630048E-2</c:v>
                </c:pt>
                <c:pt idx="4">
                  <c:v>2.7210884353741474</c:v>
                </c:pt>
                <c:pt idx="5">
                  <c:v>1.8327224258580479</c:v>
                </c:pt>
                <c:pt idx="6">
                  <c:v>0.25316455696202533</c:v>
                </c:pt>
                <c:pt idx="7">
                  <c:v>0.1974333662388944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7564000"/>
        <c:axId val="257564560"/>
        <c:axId val="0"/>
      </c:bar3DChart>
      <c:catAx>
        <c:axId val="257564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7564560"/>
        <c:crosses val="autoZero"/>
        <c:auto val="1"/>
        <c:lblAlgn val="ctr"/>
        <c:lblOffset val="100"/>
        <c:noMultiLvlLbl val="0"/>
      </c:catAx>
      <c:valAx>
        <c:axId val="2575645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7564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12443757030394"/>
          <c:y val="0.14730017296083339"/>
          <c:w val="0.18320889576302976"/>
          <c:h val="0.55680407596109305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860488592772057E-2"/>
          <c:y val="5.9009488185277882E-2"/>
          <c:w val="0.6536556127599441"/>
          <c:h val="0.89207301314687293"/>
        </c:manualLayout>
      </c:layout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/>
                      <a:t>7</a:t>
                    </a:r>
                    <a:r>
                      <a:rPr lang="en-US"/>
                      <a:t>6.4%</a:t>
                    </a:r>
                  </a:p>
                </c:rich>
              </c:tx>
              <c:dLblPos val="outEnd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/>
                      <a:t>2</a:t>
                    </a:r>
                    <a:r>
                      <a:rPr lang="en-US"/>
                      <a:t>3.2%</a:t>
                    </a:r>
                  </a:p>
                </c:rich>
              </c:tx>
              <c:dLblPos val="outEnd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/>
                      <a:t>0</a:t>
                    </a:r>
                    <a:r>
                      <a:rPr lang="en-US"/>
                      <a:t>.4%</a:t>
                    </a:r>
                  </a:p>
                </c:rich>
              </c:tx>
              <c:dLblPos val="outEnd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'2-4-1&amp;Sexe'!$C$7:$E$7</c:f>
              <c:strCache>
                <c:ptCount val="3"/>
                <c:pt idx="0">
                  <c:v>Chef d'exploitation
Homme</c:v>
                </c:pt>
                <c:pt idx="1">
                  <c:v>Chef d'exploitation
Femme</c:v>
                </c:pt>
                <c:pt idx="2">
                  <c:v>Non 
Concerne*</c:v>
                </c:pt>
              </c:strCache>
            </c:strRef>
          </c:cat>
          <c:val>
            <c:numRef>
              <c:f>'2-4-1&amp;Sexe'!$C$22:$E$22</c:f>
              <c:numCache>
                <c:formatCode>0.0</c:formatCode>
                <c:ptCount val="3"/>
                <c:pt idx="0">
                  <c:v>86.426059098953772</c:v>
                </c:pt>
                <c:pt idx="1">
                  <c:v>13.321907834307867</c:v>
                </c:pt>
                <c:pt idx="2">
                  <c:v>0.2520330667383559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0985513830002056"/>
          <c:y val="0.17915649429204031"/>
          <c:w val="0.27347819503331333"/>
          <c:h val="0.7136584105174989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36286089238844"/>
          <c:y val="0.11346500634968019"/>
          <c:w val="0.48570625546806651"/>
          <c:h val="0.81013562887369761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2.1730380916657049E-2"/>
                  <c:y val="1.8532820786528594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9387357830271539E-2"/>
                  <c:y val="8.8030898736011193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88888888888889"/>
                  <c:y val="3.2432436376425074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111111111111125E-2"/>
                  <c:y val="-2.3166025983160667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"/>
                  <c:y val="-1.8532820786528594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9444444444444503E-2"/>
                  <c:y val="-2.3166025983160667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4444444444444554"/>
                  <c:y val="0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'2-9'!$C$6:$I$6</c:f>
              <c:strCache>
                <c:ptCount val="7"/>
                <c:pt idx="0">
                  <c:v>Direct</c:v>
                </c:pt>
                <c:pt idx="1">
                  <c:v>Indirect
Nature</c:v>
                </c:pt>
                <c:pt idx="2">
                  <c:v>Indirect
sans 
Contrepartie</c:v>
                </c:pt>
                <c:pt idx="3">
                  <c:v>Indirect
Service</c:v>
                </c:pt>
                <c:pt idx="4">
                  <c:v>Indirect 
Espèces</c:v>
                </c:pt>
                <c:pt idx="5">
                  <c:v>Sans 
autorisation
préalable
</c:v>
                </c:pt>
                <c:pt idx="6">
                  <c:v>Caution 
ou
Plane</c:v>
                </c:pt>
              </c:strCache>
            </c:strRef>
          </c:cat>
          <c:val>
            <c:numRef>
              <c:f>'2-9'!$C$20:$I$20</c:f>
              <c:numCache>
                <c:formatCode>#,##0</c:formatCode>
                <c:ptCount val="7"/>
                <c:pt idx="0">
                  <c:v>71259</c:v>
                </c:pt>
                <c:pt idx="1">
                  <c:v>7293</c:v>
                </c:pt>
                <c:pt idx="2">
                  <c:v>3696</c:v>
                </c:pt>
                <c:pt idx="3">
                  <c:v>65</c:v>
                </c:pt>
                <c:pt idx="4">
                  <c:v>134</c:v>
                </c:pt>
                <c:pt idx="5">
                  <c:v>5817</c:v>
                </c:pt>
                <c:pt idx="6">
                  <c:v>1010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719230930830275"/>
          <c:y val="9.1397485198071254E-2"/>
          <c:w val="0.32832077008059457"/>
          <c:h val="0.86371635231642563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93285214348212"/>
          <c:y val="5.1440251900434983E-2"/>
          <c:w val="0.68942957130359228"/>
          <c:h val="0.48700349460414138"/>
        </c:manualLayout>
      </c:layout>
      <c:bar3DChart>
        <c:barDir val="col"/>
        <c:grouping val="percentStacked"/>
        <c:varyColors val="0"/>
        <c:ser>
          <c:idx val="0"/>
          <c:order val="0"/>
          <c:tx>
            <c:v>Homme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('2-13'!$B$24,'2-13'!$B$27:$B$32)</c:f>
              <c:strCache>
                <c:ptCount val="7"/>
                <c:pt idx="0">
                  <c:v>Direct</c:v>
                </c:pt>
                <c:pt idx="1">
                  <c:v>Indirect/ Nature</c:v>
                </c:pt>
                <c:pt idx="2">
                  <c:v>Indirect/ Sans contrepartie</c:v>
                </c:pt>
                <c:pt idx="3">
                  <c:v>Indirect/ Service</c:v>
                </c:pt>
                <c:pt idx="4">
                  <c:v>Indirect/ Espèce</c:v>
                </c:pt>
                <c:pt idx="5">
                  <c:v>Sans autorisation préalable</c:v>
                </c:pt>
                <c:pt idx="6">
                  <c:v>Caution ou Plane </c:v>
                </c:pt>
              </c:strCache>
            </c:strRef>
          </c:cat>
          <c:val>
            <c:numRef>
              <c:f>('2-13'!$C$24,'2-13'!$C$27:$C$32)</c:f>
              <c:numCache>
                <c:formatCode>0.0</c:formatCode>
                <c:ptCount val="7"/>
                <c:pt idx="0">
                  <c:v>85.902131660562176</c:v>
                </c:pt>
                <c:pt idx="1">
                  <c:v>89.277389277389233</c:v>
                </c:pt>
                <c:pt idx="2">
                  <c:v>86.038961038960991</c:v>
                </c:pt>
                <c:pt idx="3">
                  <c:v>81.538461538461448</c:v>
                </c:pt>
                <c:pt idx="4">
                  <c:v>81.343283582089555</c:v>
                </c:pt>
                <c:pt idx="5">
                  <c:v>90.94034725803678</c:v>
                </c:pt>
                <c:pt idx="6">
                  <c:v>79.207920792079207</c:v>
                </c:pt>
              </c:numCache>
            </c:numRef>
          </c:val>
        </c:ser>
        <c:ser>
          <c:idx val="1"/>
          <c:order val="1"/>
          <c:tx>
            <c:v>Femme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('2-13'!$B$24,'2-13'!$B$27:$B$32)</c:f>
              <c:strCache>
                <c:ptCount val="7"/>
                <c:pt idx="0">
                  <c:v>Direct</c:v>
                </c:pt>
                <c:pt idx="1">
                  <c:v>Indirect/ Nature</c:v>
                </c:pt>
                <c:pt idx="2">
                  <c:v>Indirect/ Sans contrepartie</c:v>
                </c:pt>
                <c:pt idx="3">
                  <c:v>Indirect/ Service</c:v>
                </c:pt>
                <c:pt idx="4">
                  <c:v>Indirect/ Espèce</c:v>
                </c:pt>
                <c:pt idx="5">
                  <c:v>Sans autorisation préalable</c:v>
                </c:pt>
                <c:pt idx="6">
                  <c:v>Caution ou Plane </c:v>
                </c:pt>
              </c:strCache>
            </c:strRef>
          </c:cat>
          <c:val>
            <c:numRef>
              <c:f>('2-13'!$D$24,'2-13'!$D$27:$D$32)</c:f>
              <c:numCache>
                <c:formatCode>0.0</c:formatCode>
                <c:ptCount val="7"/>
                <c:pt idx="0">
                  <c:v>13.880351955542459</c:v>
                </c:pt>
                <c:pt idx="1">
                  <c:v>10.462086932675176</c:v>
                </c:pt>
                <c:pt idx="2">
                  <c:v>13.528138528138523</c:v>
                </c:pt>
                <c:pt idx="3">
                  <c:v>15.384615384615385</c:v>
                </c:pt>
                <c:pt idx="4">
                  <c:v>17.910447761194028</c:v>
                </c:pt>
                <c:pt idx="5">
                  <c:v>8.6814509197180705</c:v>
                </c:pt>
                <c:pt idx="6">
                  <c:v>19.801980198019823</c:v>
                </c:pt>
              </c:numCache>
            </c:numRef>
          </c:val>
        </c:ser>
        <c:ser>
          <c:idx val="2"/>
          <c:order val="2"/>
          <c:tx>
            <c:v>Non concerné</c:v>
          </c:tx>
          <c:invertIfNegative val="0"/>
          <c:cat>
            <c:strRef>
              <c:f>('2-13'!$B$24,'2-13'!$B$27:$B$32)</c:f>
              <c:strCache>
                <c:ptCount val="7"/>
                <c:pt idx="0">
                  <c:v>Direct</c:v>
                </c:pt>
                <c:pt idx="1">
                  <c:v>Indirect/ Nature</c:v>
                </c:pt>
                <c:pt idx="2">
                  <c:v>Indirect/ Sans contrepartie</c:v>
                </c:pt>
                <c:pt idx="3">
                  <c:v>Indirect/ Service</c:v>
                </c:pt>
                <c:pt idx="4">
                  <c:v>Indirect/ Espèce</c:v>
                </c:pt>
                <c:pt idx="5">
                  <c:v>Sans autorisation préalable</c:v>
                </c:pt>
                <c:pt idx="6">
                  <c:v>Caution ou Plane </c:v>
                </c:pt>
              </c:strCache>
            </c:strRef>
          </c:cat>
          <c:val>
            <c:numRef>
              <c:f>('2-13'!$E$24,'2-13'!$E$27:$E$32)</c:f>
              <c:numCache>
                <c:formatCode>0.0</c:formatCode>
                <c:ptCount val="7"/>
                <c:pt idx="0">
                  <c:v>0.21751638389536787</c:v>
                </c:pt>
                <c:pt idx="1">
                  <c:v>0.26052378993555492</c:v>
                </c:pt>
                <c:pt idx="2">
                  <c:v>0.43290043290043306</c:v>
                </c:pt>
                <c:pt idx="3">
                  <c:v>3.0769230769230771</c:v>
                </c:pt>
                <c:pt idx="4">
                  <c:v>0.74626865671641784</c:v>
                </c:pt>
                <c:pt idx="5">
                  <c:v>0.3782018222451437</c:v>
                </c:pt>
                <c:pt idx="6">
                  <c:v>0.99009900990099009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7090784"/>
        <c:axId val="257091344"/>
        <c:axId val="0"/>
      </c:bar3DChart>
      <c:catAx>
        <c:axId val="257090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7091344"/>
        <c:crosses val="autoZero"/>
        <c:auto val="1"/>
        <c:lblAlgn val="ctr"/>
        <c:lblOffset val="100"/>
        <c:noMultiLvlLbl val="0"/>
      </c:catAx>
      <c:valAx>
        <c:axId val="2570913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7090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80686789151368"/>
          <c:y val="0.1797326093372584"/>
          <c:w val="0.17752646544181991"/>
          <c:h val="0.56559829059829103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Parcelles</c:v>
          </c:tx>
          <c:invertIfNegative val="0"/>
          <c:dLbls>
            <c:dLbl>
              <c:idx val="0"/>
              <c:layout>
                <c:manualLayout>
                  <c:x val="3.0555555555555582E-2"/>
                  <c:y val="-3.2407407407407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5555555555555558E-3"/>
                  <c:y val="-3.2407407407407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'3-1'!$C$7:$D$7</c:f>
              <c:strCache>
                <c:ptCount val="2"/>
                <c:pt idx="0">
                  <c:v>Irriguées</c:v>
                </c:pt>
                <c:pt idx="1">
                  <c:v>Non irriguées</c:v>
                </c:pt>
              </c:strCache>
            </c:strRef>
          </c:cat>
          <c:val>
            <c:numRef>
              <c:f>'3-1'!$C$26:$D$26</c:f>
              <c:numCache>
                <c:formatCode>0.0</c:formatCode>
                <c:ptCount val="2"/>
                <c:pt idx="0">
                  <c:v>4.8681587024217565</c:v>
                </c:pt>
                <c:pt idx="1">
                  <c:v>95.131841297578248</c:v>
                </c:pt>
              </c:numCache>
            </c:numRef>
          </c:val>
        </c:ser>
        <c:ser>
          <c:idx val="1"/>
          <c:order val="1"/>
          <c:tx>
            <c:v>SAU</c:v>
          </c:tx>
          <c:invertIfNegative val="0"/>
          <c:dLbls>
            <c:dLbl>
              <c:idx val="0"/>
              <c:layout>
                <c:manualLayout>
                  <c:x val="4.4957106783196372E-2"/>
                  <c:y val="-1.2796602671857029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9870809334701298E-2"/>
                  <c:y val="-8.1669566585075796E-3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'3-1'!$C$7:$D$7</c:f>
              <c:strCache>
                <c:ptCount val="2"/>
                <c:pt idx="0">
                  <c:v>Irriguées</c:v>
                </c:pt>
                <c:pt idx="1">
                  <c:v>Non irriguées</c:v>
                </c:pt>
              </c:strCache>
            </c:strRef>
          </c:cat>
          <c:val>
            <c:numRef>
              <c:f>'3-1'!$C$27:$D$27</c:f>
              <c:numCache>
                <c:formatCode>0.0</c:formatCode>
                <c:ptCount val="2"/>
                <c:pt idx="0">
                  <c:v>5.864186401715628</c:v>
                </c:pt>
                <c:pt idx="1">
                  <c:v>94.135813598284358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7093584"/>
        <c:axId val="257738000"/>
        <c:axId val="0"/>
      </c:bar3DChart>
      <c:catAx>
        <c:axId val="257093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7738000"/>
        <c:crosses val="autoZero"/>
        <c:auto val="1"/>
        <c:lblAlgn val="ctr"/>
        <c:lblOffset val="100"/>
        <c:noMultiLvlLbl val="0"/>
      </c:catAx>
      <c:valAx>
        <c:axId val="25773800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70935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10476815398072"/>
          <c:y val="0.11342592592592612"/>
          <c:w val="0.52777777777777779"/>
          <c:h val="0.87962962962963542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1.6534788188331501E-2"/>
                  <c:y val="-2.4511975065616815E-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159808475823371"/>
                  <c:y val="-9.2918470504855494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535804899387568"/>
                  <c:y val="5.5013123359580134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5771992563429757"/>
                  <c:y val="-1.4490740740740742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0548775153105859E-2"/>
                  <c:y val="-1.6778215223097113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'3-3'!$E$6:$I$6</c:f>
              <c:strCache>
                <c:ptCount val="5"/>
                <c:pt idx="0">
                  <c:v>Barrage</c:v>
                </c:pt>
                <c:pt idx="1">
                  <c:v>Fleuve/ Rivière</c:v>
                </c:pt>
                <c:pt idx="2">
                  <c:v>Source</c:v>
                </c:pt>
                <c:pt idx="3">
                  <c:v>Lac/ Etang</c:v>
                </c:pt>
                <c:pt idx="4">
                  <c:v>Puits/ Forage</c:v>
                </c:pt>
              </c:strCache>
            </c:strRef>
          </c:cat>
          <c:val>
            <c:numRef>
              <c:f>'3-3'!$E$20:$I$20</c:f>
              <c:numCache>
                <c:formatCode>#,##0</c:formatCode>
                <c:ptCount val="5"/>
                <c:pt idx="0">
                  <c:v>401</c:v>
                </c:pt>
                <c:pt idx="1">
                  <c:v>3476</c:v>
                </c:pt>
                <c:pt idx="2">
                  <c:v>224</c:v>
                </c:pt>
                <c:pt idx="3">
                  <c:v>49</c:v>
                </c:pt>
                <c:pt idx="4">
                  <c:v>196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110664514216051"/>
          <c:y val="9.1632627952755924E-2"/>
          <c:w val="0.25222679801008135"/>
          <c:h val="0.68247498359580061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72706166617344"/>
          <c:y val="0.11293921487779345"/>
          <c:w val="0.52534030779261032"/>
          <c:h val="0.87041504763404065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1.3730921543477735E-2"/>
                  <c:y val="-2.3588522683989342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2010460986534658E-2"/>
                  <c:y val="-0.17353052782139475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21113163115816941"/>
                  <c:y val="-8.4278335170853771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4492344706912032E-2"/>
                  <c:y val="6.7162802566345881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'4-1'!$D$7:$K$7</c:f>
              <c:strCache>
                <c:ptCount val="8"/>
                <c:pt idx="0">
                  <c:v>Cultures 
pérennes</c:v>
                </c:pt>
                <c:pt idx="1">
                  <c:v>Mono
cultures</c:v>
                </c:pt>
                <c:pt idx="2">
                  <c:v>Associations
principales</c:v>
                </c:pt>
                <c:pt idx="3">
                  <c:v>Associations
secondaires </c:v>
                </c:pt>
                <c:pt idx="4">
                  <c:v>Sous-étages
 monoculture</c:v>
                </c:pt>
                <c:pt idx="5">
                  <c:v>Sous-étages culture 
associée principale</c:v>
                </c:pt>
                <c:pt idx="6">
                  <c:v>Sous-étages culture
 associée secondaire</c:v>
                </c:pt>
                <c:pt idx="7">
                  <c:v>Cultures
résiduelles</c:v>
                </c:pt>
              </c:strCache>
            </c:strRef>
          </c:cat>
          <c:val>
            <c:numRef>
              <c:f>'4-1'!$D$19:$K$19</c:f>
              <c:numCache>
                <c:formatCode>#,##0.0</c:formatCode>
                <c:ptCount val="8"/>
                <c:pt idx="0">
                  <c:v>11621.91</c:v>
                </c:pt>
                <c:pt idx="1">
                  <c:v>7469.43</c:v>
                </c:pt>
                <c:pt idx="2">
                  <c:v>36959.929999999993</c:v>
                </c:pt>
                <c:pt idx="3">
                  <c:v>14418.480000000001</c:v>
                </c:pt>
                <c:pt idx="4">
                  <c:v>361.17999999999995</c:v>
                </c:pt>
                <c:pt idx="5">
                  <c:v>627.8299999999997</c:v>
                </c:pt>
                <c:pt idx="6">
                  <c:v>201.45000000000007</c:v>
                </c:pt>
                <c:pt idx="7">
                  <c:v>1233.1699999999998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210862314085744"/>
          <c:y val="2.8393360150352136E-2"/>
          <c:w val="0.39122457349081402"/>
          <c:h val="0.94799844463300476"/>
        </c:manualLayout>
      </c:layout>
      <c:overlay val="0"/>
      <c:txPr>
        <a:bodyPr/>
        <a:lstStyle/>
        <a:p>
          <a:pPr>
            <a:defRPr sz="1100" b="1" baseline="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505826102947321"/>
          <c:y val="0.10393107641205866"/>
          <c:w val="0.50172526204925061"/>
          <c:h val="0.89006628408735455"/>
        </c:manualLayout>
      </c:layout>
      <c:doughnutChart>
        <c:varyColors val="1"/>
        <c:ser>
          <c:idx val="0"/>
          <c:order val="0"/>
          <c:cat>
            <c:strRef>
              <c:f>'4-2'!$C$7:$M$7</c:f>
              <c:strCache>
                <c:ptCount val="11"/>
                <c:pt idx="0">
                  <c:v>Céréales</c:v>
                </c:pt>
                <c:pt idx="1">
                  <c:v>Légumineuses</c:v>
                </c:pt>
                <c:pt idx="2">
                  <c:v>Légumes </c:v>
                </c:pt>
                <c:pt idx="3">
                  <c:v>Fruits 
et noix</c:v>
                </c:pt>
                <c:pt idx="4">
                  <c:v>Cultures 
oléagineuses</c:v>
                </c:pt>
                <c:pt idx="5">
                  <c:v>Boissons 
épices</c:v>
                </c:pt>
                <c:pt idx="6">
                  <c:v>Cultures
sucrières</c:v>
                </c:pt>
                <c:pt idx="7">
                  <c:v>Floricultures 
et pépinières</c:v>
                </c:pt>
                <c:pt idx="8">
                  <c:v>Cultures 
aromatiques</c:v>
                </c:pt>
                <c:pt idx="9">
                  <c:v>Autres
cultures</c:v>
                </c:pt>
                <c:pt idx="10">
                  <c:v>Autres
0ccupations</c:v>
                </c:pt>
              </c:strCache>
            </c:strRef>
          </c:cat>
          <c:val>
            <c:numRef>
              <c:f>'4-2'!$C$8:$M$8</c:f>
              <c:numCache>
                <c:formatCode>General</c:formatCode>
                <c:ptCount val="11"/>
              </c:numCache>
            </c:numRef>
          </c:val>
        </c:ser>
        <c:ser>
          <c:idx val="1"/>
          <c:order val="1"/>
          <c:dLbls>
            <c:dLbl>
              <c:idx val="0"/>
              <c:layout>
                <c:manualLayout>
                  <c:x val="7.6433121019109013E-2"/>
                  <c:y val="-1.6002611072579657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5817409766454268E-2"/>
                  <c:y val="6.2490931537356485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9787685774947024E-2"/>
                  <c:y val="-3.1088082901554411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1295283949378941E-2"/>
                  <c:y val="-6.0888036663810784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0615711252654"/>
                  <c:y val="-9.9801993662709268E-2"/>
                </c:manualLayout>
              </c:layout>
              <c:numFmt formatCode="0.0%" sourceLinked="0"/>
              <c:spPr/>
              <c:txPr>
                <a:bodyPr rot="0"/>
                <a:lstStyle/>
                <a:p>
                  <a:pPr>
                    <a:defRPr sz="1400" b="1" baseline="0"/>
                  </a:pPr>
                  <a:endParaRPr lang="fr-FR"/>
                </a:p>
              </c:txPr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8.0679572696725016E-2"/>
                  <c:y val="-0.14691227068119375"/>
                </c:manualLayout>
              </c:layout>
              <c:numFmt formatCode="0.0%" sourceLinked="0"/>
              <c:spPr/>
              <c:txPr>
                <a:bodyPr rot="0"/>
                <a:lstStyle/>
                <a:p>
                  <a:pPr>
                    <a:defRPr sz="1400" b="1" baseline="0"/>
                  </a:pPr>
                  <a:endParaRPr lang="fr-FR"/>
                </a:p>
              </c:txPr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547770700636998E-2"/>
                  <c:y val="-0.16925734024179775"/>
                </c:manualLayout>
              </c:layout>
              <c:numFmt formatCode="0.0%" sourceLinked="0"/>
              <c:spPr/>
              <c:txPr>
                <a:bodyPr rot="0"/>
                <a:lstStyle/>
                <a:p>
                  <a:pPr>
                    <a:defRPr sz="1400" b="1" baseline="0"/>
                  </a:pPr>
                  <a:endParaRPr lang="fr-FR"/>
                </a:p>
              </c:txPr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1.6985138004246343E-2"/>
                  <c:y val="-0.12335713217195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baseline="0"/>
                </a:pPr>
                <a:endParaRPr lang="fr-F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'4-2'!$C$7:$M$7</c:f>
              <c:strCache>
                <c:ptCount val="11"/>
                <c:pt idx="0">
                  <c:v>Céréales</c:v>
                </c:pt>
                <c:pt idx="1">
                  <c:v>Légumineuses</c:v>
                </c:pt>
                <c:pt idx="2">
                  <c:v>Légumes </c:v>
                </c:pt>
                <c:pt idx="3">
                  <c:v>Fruits 
et noix</c:v>
                </c:pt>
                <c:pt idx="4">
                  <c:v>Cultures 
oléagineuses</c:v>
                </c:pt>
                <c:pt idx="5">
                  <c:v>Boissons 
épices</c:v>
                </c:pt>
                <c:pt idx="6">
                  <c:v>Cultures
sucrières</c:v>
                </c:pt>
                <c:pt idx="7">
                  <c:v>Floricultures 
et pépinières</c:v>
                </c:pt>
                <c:pt idx="8">
                  <c:v>Cultures 
aromatiques</c:v>
                </c:pt>
                <c:pt idx="9">
                  <c:v>Autres
cultures</c:v>
                </c:pt>
                <c:pt idx="10">
                  <c:v>Autres
0ccupations</c:v>
                </c:pt>
              </c:strCache>
            </c:strRef>
          </c:cat>
          <c:val>
            <c:numRef>
              <c:f>'4-2'!$C$22:$M$22</c:f>
              <c:numCache>
                <c:formatCode>#,##0.0</c:formatCode>
                <c:ptCount val="11"/>
                <c:pt idx="0">
                  <c:v>17231.75</c:v>
                </c:pt>
                <c:pt idx="1">
                  <c:v>19544.609999999993</c:v>
                </c:pt>
                <c:pt idx="2">
                  <c:v>14743.580000000002</c:v>
                </c:pt>
                <c:pt idx="3">
                  <c:v>2822.57</c:v>
                </c:pt>
                <c:pt idx="4">
                  <c:v>8962.9599999999919</c:v>
                </c:pt>
                <c:pt idx="5">
                  <c:v>1814.41</c:v>
                </c:pt>
                <c:pt idx="6">
                  <c:v>816.50000000000011</c:v>
                </c:pt>
                <c:pt idx="7">
                  <c:v>4.38</c:v>
                </c:pt>
                <c:pt idx="8">
                  <c:v>3.8499999999999988</c:v>
                </c:pt>
                <c:pt idx="9">
                  <c:v>37.89</c:v>
                </c:pt>
                <c:pt idx="10">
                  <c:v>6910.880000000001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9171439557316483"/>
          <c:y val="2.1619130941965607E-2"/>
          <c:w val="0.29554675092365212"/>
          <c:h val="0.9568002333041713"/>
        </c:manualLayout>
      </c:layout>
      <c:overlay val="0"/>
      <c:txPr>
        <a:bodyPr/>
        <a:lstStyle/>
        <a:p>
          <a:pPr>
            <a:defRPr sz="1100" b="1" baseline="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'4-15-Arbres disperses'!$G$7:$G$13</c:f>
              <c:strCache>
                <c:ptCount val="7"/>
                <c:pt idx="0">
                  <c:v>Bananes et plantains</c:v>
                </c:pt>
                <c:pt idx="1">
                  <c:v>Mangues</c:v>
                </c:pt>
                <c:pt idx="2">
                  <c:v>Arbres forestiers</c:v>
                </c:pt>
                <c:pt idx="3">
                  <c:v>Canne à sucre</c:v>
                </c:pt>
                <c:pt idx="4">
                  <c:v>Agrumes</c:v>
                </c:pt>
                <c:pt idx="5">
                  <c:v>Avocatiers</c:v>
                </c:pt>
                <c:pt idx="6">
                  <c:v>Café</c:v>
                </c:pt>
              </c:strCache>
            </c:strRef>
          </c:cat>
          <c:val>
            <c:numRef>
              <c:f>'4-15-Arbres disperses'!$J$7:$J$13</c:f>
              <c:numCache>
                <c:formatCode>0.0</c:formatCode>
                <c:ptCount val="7"/>
                <c:pt idx="0">
                  <c:v>21.542436258725282</c:v>
                </c:pt>
                <c:pt idx="1">
                  <c:v>20.903965053669641</c:v>
                </c:pt>
                <c:pt idx="2">
                  <c:v>14.504830058161694</c:v>
                </c:pt>
                <c:pt idx="3">
                  <c:v>10.264670344982882</c:v>
                </c:pt>
                <c:pt idx="4">
                  <c:v>7.7090175508629795</c:v>
                </c:pt>
                <c:pt idx="5">
                  <c:v>6.1105830452233763</c:v>
                </c:pt>
                <c:pt idx="6">
                  <c:v>2.8600234582220798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293754473872561"/>
          <c:y val="8.1859666751920884E-2"/>
          <c:w val="0.27433518253400146"/>
          <c:h val="0.88305099795690645"/>
        </c:manualLayout>
      </c:layout>
      <c:overlay val="0"/>
      <c:txPr>
        <a:bodyPr/>
        <a:lstStyle/>
        <a:p>
          <a:pPr>
            <a:defRPr sz="11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 sz="1200" b="1" i="0" baseline="0"/>
              <a:t>Nombre d'arbres, arbsutes et cultures  dispersés recensés par type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9449625129308171"/>
          <c:y val="0.17135526234058587"/>
          <c:w val="0.41794827133582579"/>
          <c:h val="0.8107857906738527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6.5864135010799393E-2"/>
                  <c:y val="-1.752189777329342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1989774127811197E-2"/>
                  <c:y val="7.008759109317326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'4-15-Arbres disperses'!$B$6:$C$6</c:f>
              <c:strCache>
                <c:ptCount val="2"/>
                <c:pt idx="0">
                  <c:v>Productifs</c:v>
                </c:pt>
                <c:pt idx="1">
                  <c:v>Non 
Productifs</c:v>
                </c:pt>
              </c:strCache>
            </c:strRef>
          </c:cat>
          <c:val>
            <c:numRef>
              <c:f>'4-15-Arbres disperses'!$B$54:$C$54</c:f>
              <c:numCache>
                <c:formatCode>0.0</c:formatCode>
                <c:ptCount val="2"/>
                <c:pt idx="0">
                  <c:v>83.809081151397649</c:v>
                </c:pt>
                <c:pt idx="1">
                  <c:v>16.190918848602347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656341139001083"/>
          <c:y val="0.34805111427312629"/>
          <c:w val="0.33019042331205994"/>
          <c:h val="0.43998451082632545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25253555801987"/>
          <c:y val="3.4613011457706636E-2"/>
          <c:w val="0.43413319445044535"/>
          <c:h val="0.81634073612141944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8.2204617933875679E-2"/>
                  <c:y val="-0.2087627960493090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630796150481191E-2"/>
                  <c:y val="6.776793525809445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6817071303587017"/>
                  <c:y val="4.7174832312627587E-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6034558180230803E-4"/>
                  <c:y val="-0.12354257801108375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6651224846894144"/>
                  <c:y val="-9.0547535724701204E-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'5-1 total&amp;Possession'!$A$7:$A$11</c:f>
              <c:strCache>
                <c:ptCount val="5"/>
                <c:pt idx="0">
                  <c:v>Bovins</c:v>
                </c:pt>
                <c:pt idx="1">
                  <c:v>Porcins</c:v>
                </c:pt>
                <c:pt idx="2">
                  <c:v>Ovins</c:v>
                </c:pt>
                <c:pt idx="3">
                  <c:v>Caprins locaux</c:v>
                </c:pt>
                <c:pt idx="4">
                  <c:v>Caprins améliorés</c:v>
                </c:pt>
              </c:strCache>
            </c:strRef>
          </c:cat>
          <c:val>
            <c:numRef>
              <c:f>'5-1 total&amp;Possession'!$B$7:$B$11</c:f>
              <c:numCache>
                <c:formatCode>#,##0</c:formatCode>
                <c:ptCount val="5"/>
                <c:pt idx="0">
                  <c:v>68548</c:v>
                </c:pt>
                <c:pt idx="1">
                  <c:v>23734</c:v>
                </c:pt>
                <c:pt idx="2">
                  <c:v>3525</c:v>
                </c:pt>
                <c:pt idx="3">
                  <c:v>57531</c:v>
                </c:pt>
                <c:pt idx="4">
                  <c:v>1116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914915813453031"/>
          <c:y val="8.0253900846263007E-2"/>
          <c:w val="0.22999714287903664"/>
          <c:h val="0.88132172045655166"/>
        </c:manualLayout>
      </c:layout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Male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'5-5Sexe'!$A$7:$A$11</c:f>
              <c:strCache>
                <c:ptCount val="5"/>
                <c:pt idx="0">
                  <c:v>Bovins</c:v>
                </c:pt>
                <c:pt idx="1">
                  <c:v>Porcins</c:v>
                </c:pt>
                <c:pt idx="2">
                  <c:v>Ovins</c:v>
                </c:pt>
                <c:pt idx="3">
                  <c:v>Caprins locaux</c:v>
                </c:pt>
                <c:pt idx="4">
                  <c:v>Caprins améliorés</c:v>
                </c:pt>
              </c:strCache>
            </c:strRef>
          </c:cat>
          <c:val>
            <c:numRef>
              <c:f>'5-5Sexe'!$D$7:$D$11</c:f>
              <c:numCache>
                <c:formatCode>#,##0.0</c:formatCode>
                <c:ptCount val="5"/>
                <c:pt idx="0">
                  <c:v>21.923323802299112</c:v>
                </c:pt>
                <c:pt idx="1">
                  <c:v>33.844533389509159</c:v>
                </c:pt>
                <c:pt idx="2">
                  <c:v>28.737588652482277</c:v>
                </c:pt>
                <c:pt idx="3">
                  <c:v>24.976535613724053</c:v>
                </c:pt>
                <c:pt idx="4">
                  <c:v>23.387096774193541</c:v>
                </c:pt>
              </c:numCache>
            </c:numRef>
          </c:val>
        </c:ser>
        <c:ser>
          <c:idx val="1"/>
          <c:order val="1"/>
          <c:tx>
            <c:v>Femelle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'5-5Sexe'!$A$7:$A$11</c:f>
              <c:strCache>
                <c:ptCount val="5"/>
                <c:pt idx="0">
                  <c:v>Bovins</c:v>
                </c:pt>
                <c:pt idx="1">
                  <c:v>Porcins</c:v>
                </c:pt>
                <c:pt idx="2">
                  <c:v>Ovins</c:v>
                </c:pt>
                <c:pt idx="3">
                  <c:v>Caprins locaux</c:v>
                </c:pt>
                <c:pt idx="4">
                  <c:v>Caprins améliorés</c:v>
                </c:pt>
              </c:strCache>
            </c:strRef>
          </c:cat>
          <c:val>
            <c:numRef>
              <c:f>'5-5Sexe'!$F$7:$F$11</c:f>
              <c:numCache>
                <c:formatCode>#,##0.0</c:formatCode>
                <c:ptCount val="5"/>
                <c:pt idx="0">
                  <c:v>78.076676197700834</c:v>
                </c:pt>
                <c:pt idx="1">
                  <c:v>66.155466610490777</c:v>
                </c:pt>
                <c:pt idx="2">
                  <c:v>71.262411347517713</c:v>
                </c:pt>
                <c:pt idx="3">
                  <c:v>75.023464386275947</c:v>
                </c:pt>
                <c:pt idx="4">
                  <c:v>76.612903225806463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8577856"/>
        <c:axId val="258578416"/>
      </c:barChart>
      <c:catAx>
        <c:axId val="258577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8578416"/>
        <c:crosses val="autoZero"/>
        <c:auto val="1"/>
        <c:lblAlgn val="ctr"/>
        <c:lblOffset val="100"/>
        <c:noMultiLvlLbl val="0"/>
      </c:catAx>
      <c:valAx>
        <c:axId val="2585784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585778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 sz="1400" b="1" i="0" baseline="0"/>
              <a:t>Capacité reproductive du cheptel par espèce</a:t>
            </a:r>
            <a:endParaRPr lang="en-US" sz="14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'5-6 a 5-8-Sexe&amp;Age'!$A$43:$A$47</c:f>
              <c:strCache>
                <c:ptCount val="5"/>
                <c:pt idx="0">
                  <c:v>Bovins</c:v>
                </c:pt>
                <c:pt idx="1">
                  <c:v>Porcins</c:v>
                </c:pt>
                <c:pt idx="2">
                  <c:v>Ovins</c:v>
                </c:pt>
                <c:pt idx="3">
                  <c:v>Caprins locaux</c:v>
                </c:pt>
                <c:pt idx="4">
                  <c:v>Caprins améliorés</c:v>
                </c:pt>
              </c:strCache>
            </c:strRef>
          </c:cat>
          <c:val>
            <c:numRef>
              <c:f>'5-6 a 5-8-Sexe&amp;Age'!$L$43:$L$47</c:f>
              <c:numCache>
                <c:formatCode>0.0</c:formatCode>
                <c:ptCount val="5"/>
                <c:pt idx="0">
                  <c:v>87.223467862481257</c:v>
                </c:pt>
                <c:pt idx="1">
                  <c:v>76.569863711629083</c:v>
                </c:pt>
                <c:pt idx="2">
                  <c:v>76.910828025477727</c:v>
                </c:pt>
                <c:pt idx="3">
                  <c:v>80.634324900379966</c:v>
                </c:pt>
                <c:pt idx="4">
                  <c:v>55.555555555555557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58580656"/>
        <c:axId val="258581216"/>
      </c:barChart>
      <c:catAx>
        <c:axId val="2585806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fr-FR"/>
          </a:p>
        </c:txPr>
        <c:crossAx val="258581216"/>
        <c:crosses val="autoZero"/>
        <c:auto val="1"/>
        <c:lblAlgn val="ctr"/>
        <c:lblOffset val="100"/>
        <c:noMultiLvlLbl val="0"/>
      </c:catAx>
      <c:valAx>
        <c:axId val="25858121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1"/>
            </a:pPr>
            <a:endParaRPr lang="fr-FR"/>
          </a:p>
        </c:txPr>
        <c:crossAx val="258580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7.5000000000000011E-2"/>
                  <c:y val="9.2592592592595259E-3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5000000000000011E-2"/>
                  <c:y val="9.7222222222222224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7777777777777779E-2"/>
                  <c:y val="0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5000000000000011E-2"/>
                  <c:y val="-1.3888888888889176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0555555555555582E-2"/>
                  <c:y val="-2.3148148148148147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3611111111111121"/>
                  <c:y val="4.6296296296297014E-3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('5-11_Aviculture'!$C$25,'5-11_Aviculture'!$E$25,'5-11_Aviculture'!$G$25,'5-11_Aviculture'!$I$25,'5-11_Aviculture'!$K$25,'5-11_Aviculture'!$M$25)</c:f>
              <c:strCache>
                <c:ptCount val="6"/>
                <c:pt idx="0">
                  <c:v>Poules</c:v>
                </c:pt>
                <c:pt idx="1">
                  <c:v>Canards</c:v>
                </c:pt>
                <c:pt idx="2">
                  <c:v>Dindes</c:v>
                </c:pt>
                <c:pt idx="3">
                  <c:v>Pigeons</c:v>
                </c:pt>
                <c:pt idx="4">
                  <c:v>Pintades</c:v>
                </c:pt>
                <c:pt idx="5">
                  <c:v>Oies</c:v>
                </c:pt>
              </c:strCache>
            </c:strRef>
          </c:cat>
          <c:val>
            <c:numRef>
              <c:f>('5-11_Aviculture'!$C$26,'5-11_Aviculture'!$E$26,'5-11_Aviculture'!$G$26,'5-11_Aviculture'!$I$26,'5-11_Aviculture'!$K$26,'5-11_Aviculture'!$M$26)</c:f>
              <c:numCache>
                <c:formatCode>0.0</c:formatCode>
                <c:ptCount val="6"/>
                <c:pt idx="0">
                  <c:v>86.877540575677543</c:v>
                </c:pt>
                <c:pt idx="1">
                  <c:v>3.4866551758622504</c:v>
                </c:pt>
                <c:pt idx="2">
                  <c:v>1.1430016883246754</c:v>
                </c:pt>
                <c:pt idx="3">
                  <c:v>5.2517486219858718</c:v>
                </c:pt>
                <c:pt idx="4">
                  <c:v>3.2116406162679203</c:v>
                </c:pt>
                <c:pt idx="5">
                  <c:v>2.9413321881746682E-2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8383576014462053"/>
          <c:y val="0.14945769646441259"/>
          <c:w val="0.19976332751696443"/>
          <c:h val="0.70108460707117526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 sz="1400" b="1" i="0" baseline="0" dirty="0" err="1"/>
              <a:t>Répartition</a:t>
            </a:r>
            <a:r>
              <a:rPr lang="en-US" sz="1400" b="1" i="0" baseline="0" dirty="0"/>
              <a:t> des </a:t>
            </a:r>
            <a:r>
              <a:rPr lang="en-US" sz="1400" b="1" i="0" baseline="0" dirty="0" err="1"/>
              <a:t>équidés</a:t>
            </a:r>
            <a:r>
              <a:rPr lang="en-US" sz="1400" b="1" i="0" baseline="0" dirty="0"/>
              <a:t> par </a:t>
            </a:r>
            <a:r>
              <a:rPr lang="en-US" sz="1400" b="1" i="0" baseline="0" dirty="0" err="1"/>
              <a:t>espèce</a:t>
            </a:r>
            <a:endParaRPr lang="en-US" sz="1400" b="1" i="0" baseline="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869622312618116"/>
          <c:y val="0.17426755249343837"/>
          <c:w val="0.50119742870154971"/>
          <c:h val="0.7821419783464566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3.3645450568678952E-2"/>
                  <c:y val="1.7537911927675738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610564304461944E-2"/>
                  <c:y val="1.5245698454359868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4929571303587389E-2"/>
                  <c:y val="-3.8005613881598142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('5-9 total Equides'!$C$6,'5-9 total Equides'!$E$6,'5-9 total Equides'!$G$6)</c:f>
              <c:strCache>
                <c:ptCount val="3"/>
                <c:pt idx="0">
                  <c:v>Chevaux</c:v>
                </c:pt>
                <c:pt idx="1">
                  <c:v>Mulets</c:v>
                </c:pt>
                <c:pt idx="2">
                  <c:v>Anes</c:v>
                </c:pt>
              </c:strCache>
            </c:strRef>
          </c:cat>
          <c:val>
            <c:numRef>
              <c:f>('5-9 total Equides'!$C$20,'5-9 total Equides'!$E$20,'5-9 total Equides'!$G$20)</c:f>
              <c:numCache>
                <c:formatCode>#,##0</c:formatCode>
                <c:ptCount val="3"/>
                <c:pt idx="0">
                  <c:v>18833</c:v>
                </c:pt>
                <c:pt idx="1">
                  <c:v>2012</c:v>
                </c:pt>
                <c:pt idx="2">
                  <c:v>7382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 sz="1400" b="1" i="0" baseline="0"/>
              <a:t>Répartition du nombre de ruches par type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552838450476314E-2"/>
          <c:y val="0.19562857056627772"/>
          <c:w val="0.53206523631720493"/>
          <c:h val="0.75916063490474461"/>
        </c:manualLayout>
      </c:layout>
      <c:doughnutChart>
        <c:varyColors val="1"/>
        <c:ser>
          <c:idx val="0"/>
          <c:order val="0"/>
          <c:dLbls>
            <c:dLbl>
              <c:idx val="0"/>
              <c:layout>
                <c:manualLayout>
                  <c:x val="0.11388888888888885"/>
                  <c:y val="7.407407407407407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833333333333336"/>
                  <c:y val="-0.125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'5-12_Apiculture'!$D$26:$E$26</c:f>
              <c:strCache>
                <c:ptCount val="2"/>
                <c:pt idx="0">
                  <c:v>Apiculture traditionnelle</c:v>
                </c:pt>
                <c:pt idx="1">
                  <c:v>Apiculture moderne</c:v>
                </c:pt>
              </c:strCache>
            </c:strRef>
          </c:cat>
          <c:val>
            <c:numRef>
              <c:f>'5-12_Apiculture'!$D$30:$E$30</c:f>
              <c:numCache>
                <c:formatCode>0.0</c:formatCode>
                <c:ptCount val="2"/>
                <c:pt idx="0">
                  <c:v>66.321730950141088</c:v>
                </c:pt>
                <c:pt idx="1">
                  <c:v>33.678269049858905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5138578807870162"/>
          <c:y val="0.31033792343483985"/>
          <c:w val="0.32895819226527911"/>
          <c:h val="0.43158241093321126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200" b="1" i="0" baseline="0" dirty="0"/>
              <a:t>Répartition de la Main d'</a:t>
            </a:r>
            <a:r>
              <a:rPr lang="fr-FR" sz="1200" b="1" i="0" baseline="0" dirty="0">
                <a:latin typeface="Calibri"/>
                <a:cs typeface="Calibri"/>
              </a:rPr>
              <a:t>œ</a:t>
            </a:r>
            <a:r>
              <a:rPr lang="fr-FR" sz="1200" b="1" i="0" baseline="0" dirty="0"/>
              <a:t>uvre familiale et </a:t>
            </a:r>
            <a:endParaRPr lang="en-US" sz="1200" dirty="0"/>
          </a:p>
          <a:p>
            <a:pPr>
              <a:defRPr/>
            </a:pPr>
            <a:r>
              <a:rPr lang="fr-FR" sz="1200" b="1" i="0" baseline="0" dirty="0"/>
              <a:t>permanente  par type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800581992468328E-2"/>
          <c:y val="0.27405593832020997"/>
          <c:w val="0.57909420289855096"/>
          <c:h val="0.6647006233595808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12693227205294991"/>
                  <c:y val="0.20833333333333343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13425925925925927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3333333333333367E-3"/>
                  <c:y val="-7.8703703703703734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'6-1-type M-O par sexe '!$A$8:$A$10</c:f>
              <c:strCache>
                <c:ptCount val="3"/>
                <c:pt idx="0">
                  <c:v>Familiale permanente</c:v>
                </c:pt>
                <c:pt idx="1">
                  <c:v>Aides familiales</c:v>
                </c:pt>
                <c:pt idx="2">
                  <c:v>Salariés permanents</c:v>
                </c:pt>
              </c:strCache>
            </c:strRef>
          </c:cat>
          <c:val>
            <c:numRef>
              <c:f>'6-1-type M-O par sexe '!$C$8:$C$10</c:f>
              <c:numCache>
                <c:formatCode>#,##0.0</c:formatCode>
                <c:ptCount val="3"/>
                <c:pt idx="0">
                  <c:v>56.757798882327457</c:v>
                </c:pt>
                <c:pt idx="1">
                  <c:v>41.761126546307352</c:v>
                </c:pt>
                <c:pt idx="2">
                  <c:v>1.4810745713651874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200" b="1" i="0" baseline="0"/>
              <a:t>Répartition de la Main d'œuvre familiale et </a:t>
            </a:r>
            <a:endParaRPr lang="en-US" sz="1200" b="1" i="0" baseline="0"/>
          </a:p>
          <a:p>
            <a:pPr>
              <a:defRPr/>
            </a:pPr>
            <a:r>
              <a:rPr lang="fr-FR" sz="1200" b="1" i="0" baseline="0"/>
              <a:t>permanente  selon le sexe </a:t>
            </a:r>
            <a:endParaRPr lang="en-US" sz="120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814549107287524"/>
          <c:y val="0.21784180386542604"/>
          <c:w val="0.46754363112018404"/>
          <c:h val="0.71725443410482803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8.2304526748971207E-2"/>
                  <c:y val="-0.35858585858585867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'6-1-type M-O par sexe '!$D$16:$E$16</c:f>
              <c:strCache>
                <c:ptCount val="2"/>
                <c:pt idx="0">
                  <c:v>Homme</c:v>
                </c:pt>
                <c:pt idx="1">
                  <c:v>Femme</c:v>
                </c:pt>
              </c:strCache>
            </c:strRef>
          </c:cat>
          <c:val>
            <c:numRef>
              <c:f>'6-1-type M-O par sexe '!$D$17:$E$17</c:f>
              <c:numCache>
                <c:formatCode>0.0%</c:formatCode>
                <c:ptCount val="2"/>
                <c:pt idx="0">
                  <c:v>0.55773232904786529</c:v>
                </c:pt>
                <c:pt idx="1">
                  <c:v>0.44226767095213443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658604711448129"/>
          <c:y val="0.36397518492006697"/>
          <c:w val="0.23366086646576589"/>
          <c:h val="0.32406983218006852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11117672790901"/>
          <c:y val="0.11342592592592612"/>
          <c:w val="0.50277777777777777"/>
          <c:h val="0.83796296296295936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29722222222222333"/>
                  <c:y val="-0.1157407407407411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'6-2-MOP'!$E$26:$F$26</c:f>
              <c:strCache>
                <c:ptCount val="2"/>
                <c:pt idx="0">
                  <c:v>Familial</c:v>
                </c:pt>
                <c:pt idx="1">
                  <c:v>Non 
familial</c:v>
                </c:pt>
              </c:strCache>
            </c:strRef>
          </c:cat>
          <c:val>
            <c:numRef>
              <c:f>'6-2-MOP'!$E$27:$F$27</c:f>
              <c:numCache>
                <c:formatCode>0.0</c:formatCode>
                <c:ptCount val="2"/>
                <c:pt idx="0">
                  <c:v>97.456896942653188</c:v>
                </c:pt>
                <c:pt idx="1">
                  <c:v>2.5431030573467943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816496903269158"/>
          <c:y val="0.34150709793152717"/>
          <c:w val="0.23518570552718276"/>
          <c:h val="0.31698544764506836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fr-FR" sz="1400" b="1" i="0" baseline="0"/>
              <a:t>Répartition de la main d’œuvre occasionnelle  par saison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240883750241113"/>
          <c:y val="0.27287849092778566"/>
          <c:w val="0.49856198219401793"/>
          <c:h val="0.69098198159151014"/>
        </c:manualLayout>
      </c:layout>
      <c:pieChart>
        <c:varyColors val="1"/>
        <c:ser>
          <c:idx val="0"/>
          <c:order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'6-3 a 6-4_Emploi_Occasionnel'!$D$27:$F$27</c:f>
              <c:strCache>
                <c:ptCount val="3"/>
                <c:pt idx="0">
                  <c:v> Première saison</c:v>
                </c:pt>
                <c:pt idx="1">
                  <c:v>Deuxième saison</c:v>
                </c:pt>
                <c:pt idx="2">
                  <c:v>Troisième saison</c:v>
                </c:pt>
              </c:strCache>
            </c:strRef>
          </c:cat>
          <c:val>
            <c:numRef>
              <c:f>'6-3 a 6-4_Emploi_Occasionnel'!$D$28:$F$28</c:f>
              <c:numCache>
                <c:formatCode>#,##0</c:formatCode>
                <c:ptCount val="3"/>
                <c:pt idx="0">
                  <c:v>2049331</c:v>
                </c:pt>
                <c:pt idx="1">
                  <c:v>579659</c:v>
                </c:pt>
                <c:pt idx="2">
                  <c:v>12275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667935619270114"/>
          <c:y val="0.30495949673311407"/>
          <c:w val="0.30329561514943348"/>
          <c:h val="0.58518943713552818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fr-FR" sz="1400" b="1" i="0" baseline="0" noProof="0" dirty="0" smtClean="0"/>
              <a:t>Répartition de la main d'</a:t>
            </a:r>
            <a:r>
              <a:rPr lang="fr-FR" sz="1400" b="1" i="0" baseline="0" noProof="0" dirty="0" err="1" smtClean="0"/>
              <a:t>oeuvre</a:t>
            </a:r>
            <a:r>
              <a:rPr lang="fr-FR" sz="1400" b="1" i="0" baseline="0" noProof="0" dirty="0" smtClean="0"/>
              <a:t> occasionnelle  </a:t>
            </a:r>
            <a:endParaRPr lang="fr-FR" sz="1400" noProof="0" dirty="0" smtClean="0"/>
          </a:p>
          <a:p>
            <a:pPr algn="ctr">
              <a:defRPr/>
            </a:pPr>
            <a:r>
              <a:rPr lang="fr-FR" sz="1400" b="1" i="0" baseline="0" noProof="0" dirty="0" smtClean="0"/>
              <a:t>par sexe</a:t>
            </a:r>
            <a:endParaRPr lang="fr-FR" sz="1400" noProof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648381452318465"/>
          <c:y val="0.22199672856127725"/>
          <c:w val="0.43439348206474215"/>
          <c:h val="0.72336128491565155"/>
        </c:manualLayout>
      </c:layout>
      <c:pieChart>
        <c:varyColors val="1"/>
        <c:ser>
          <c:idx val="0"/>
          <c:order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'6-3 a 6-4_Emploi_Occasionnel'!$R$31:$S$31</c:f>
              <c:strCache>
                <c:ptCount val="2"/>
                <c:pt idx="0">
                  <c:v>Femmes</c:v>
                </c:pt>
                <c:pt idx="1">
                  <c:v>Hommes</c:v>
                </c:pt>
              </c:strCache>
            </c:strRef>
          </c:cat>
          <c:val>
            <c:numRef>
              <c:f>'6-3 a 6-4_Emploi_Occasionnel'!$R$32:$S$32</c:f>
              <c:numCache>
                <c:formatCode>0.0</c:formatCode>
                <c:ptCount val="2"/>
                <c:pt idx="0" formatCode="#,##0.0">
                  <c:v>28.649984003876934</c:v>
                </c:pt>
                <c:pt idx="1">
                  <c:v>71.350015996123048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0680533683289613"/>
          <c:y val="0.36163129042632486"/>
          <c:w val="0.17652799650043749"/>
          <c:h val="0.33307704270972166"/>
        </c:manualLayout>
      </c:layout>
      <c:overlay val="0"/>
      <c:txPr>
        <a:bodyPr/>
        <a:lstStyle/>
        <a:p>
          <a:pPr>
            <a:defRPr sz="12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8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'7-1'!$B$5:$J$5</c:f>
              <c:strCache>
                <c:ptCount val="9"/>
                <c:pt idx="0">
                  <c:v>Générateur électrique</c:v>
                </c:pt>
                <c:pt idx="1">
                  <c:v>Pompe irrigation</c:v>
                </c:pt>
                <c:pt idx="2">
                  <c:v>Pompe aspersion</c:v>
                </c:pt>
                <c:pt idx="3">
                  <c:v>Moisson-neuse</c:v>
                </c:pt>
                <c:pt idx="4">
                  <c:v>Tracteur</c:v>
                </c:pt>
                <c:pt idx="5">
                  <c:v>Motoculteur</c:v>
                </c:pt>
                <c:pt idx="6">
                  <c:v>Centrifugeuse</c:v>
                </c:pt>
                <c:pt idx="7">
                  <c:v>Trayeuse</c:v>
                </c:pt>
                <c:pt idx="8">
                  <c:v>Véhicule de transport</c:v>
                </c:pt>
              </c:strCache>
            </c:strRef>
          </c:cat>
          <c:val>
            <c:numRef>
              <c:f>'7-1'!$B$6:$J$6</c:f>
              <c:numCache>
                <c:formatCode>General</c:formatCode>
                <c:ptCount val="9"/>
              </c:numCache>
            </c:numRef>
          </c:val>
        </c:ser>
        <c:ser>
          <c:idx val="1"/>
          <c:order val="1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'7-1'!$B$5:$J$5</c:f>
              <c:strCache>
                <c:ptCount val="9"/>
                <c:pt idx="0">
                  <c:v>Générateur électrique</c:v>
                </c:pt>
                <c:pt idx="1">
                  <c:v>Pompe irrigation</c:v>
                </c:pt>
                <c:pt idx="2">
                  <c:v>Pompe aspersion</c:v>
                </c:pt>
                <c:pt idx="3">
                  <c:v>Moisson-neuse</c:v>
                </c:pt>
                <c:pt idx="4">
                  <c:v>Tracteur</c:v>
                </c:pt>
                <c:pt idx="5">
                  <c:v>Motoculteur</c:v>
                </c:pt>
                <c:pt idx="6">
                  <c:v>Centrifugeuse</c:v>
                </c:pt>
                <c:pt idx="7">
                  <c:v>Trayeuse</c:v>
                </c:pt>
                <c:pt idx="8">
                  <c:v>Véhicule de transport</c:v>
                </c:pt>
              </c:strCache>
            </c:strRef>
          </c:cat>
          <c:val>
            <c:numRef>
              <c:f>'7-1'!$B$20:$J$20</c:f>
              <c:numCache>
                <c:formatCode>#,##0</c:formatCode>
                <c:ptCount val="9"/>
                <c:pt idx="0">
                  <c:v>10</c:v>
                </c:pt>
                <c:pt idx="1">
                  <c:v>8</c:v>
                </c:pt>
                <c:pt idx="2">
                  <c:v>469</c:v>
                </c:pt>
                <c:pt idx="3">
                  <c:v>16</c:v>
                </c:pt>
                <c:pt idx="4">
                  <c:v>528</c:v>
                </c:pt>
                <c:pt idx="5">
                  <c:v>32</c:v>
                </c:pt>
                <c:pt idx="6">
                  <c:v>9</c:v>
                </c:pt>
                <c:pt idx="7">
                  <c:v>0</c:v>
                </c:pt>
                <c:pt idx="8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9080928"/>
        <c:axId val="259081488"/>
        <c:axId val="0"/>
      </c:bar3DChart>
      <c:catAx>
        <c:axId val="2590809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9081488"/>
        <c:crosses val="autoZero"/>
        <c:auto val="1"/>
        <c:lblAlgn val="ctr"/>
        <c:lblOffset val="100"/>
        <c:noMultiLvlLbl val="0"/>
      </c:catAx>
      <c:valAx>
        <c:axId val="2590814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Nombre</a:t>
                </a:r>
              </a:p>
            </c:rich>
          </c:tx>
          <c:overlay val="0"/>
        </c:title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fr-FR"/>
          </a:p>
        </c:txPr>
        <c:crossAx val="259080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400" b="1" i="0" baseline="0"/>
              <a:t>Répartition du crédit selon l'utilisation</a:t>
            </a:r>
            <a:endParaRPr lang="en-US" sz="140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'8-3-Type_credit'!$F$7:$G$7</c:f>
              <c:strCache>
                <c:ptCount val="2"/>
                <c:pt idx="0">
                  <c:v>Campagne</c:v>
                </c:pt>
                <c:pt idx="1">
                  <c:v>Investissement</c:v>
                </c:pt>
              </c:strCache>
            </c:strRef>
          </c:cat>
          <c:val>
            <c:numRef>
              <c:f>'8-3-Type_credit'!$F$26:$G$26</c:f>
              <c:numCache>
                <c:formatCode>0.0</c:formatCode>
                <c:ptCount val="2"/>
                <c:pt idx="0">
                  <c:v>96.280400572246052</c:v>
                </c:pt>
                <c:pt idx="1">
                  <c:v>20.743919885550781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259083728"/>
        <c:axId val="259084288"/>
      </c:barChart>
      <c:catAx>
        <c:axId val="2590837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9084288"/>
        <c:crosses val="autoZero"/>
        <c:auto val="1"/>
        <c:lblAlgn val="ctr"/>
        <c:lblOffset val="100"/>
        <c:noMultiLvlLbl val="0"/>
      </c:catAx>
      <c:valAx>
        <c:axId val="259084288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259083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2.5363188976377952E-2"/>
                  <c:y val="-1.4672186595232301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9862204724409496E-3"/>
                  <c:y val="6.8356299212598934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7342541557305341"/>
                  <c:y val="1.6564596092155323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6.3117526975794702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8.2085083114610671E-2"/>
                  <c:y val="3.3193350831146107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dLblPos val="bestFit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'9-1-tableau general'!$A$7:$A$15</c:f>
              <c:strCache>
                <c:ptCount val="9"/>
                <c:pt idx="0">
                  <c:v>Choix de spéculations et variétés</c:v>
                </c:pt>
                <c:pt idx="1">
                  <c:v>Techniques culturales en arboriculture</c:v>
                </c:pt>
                <c:pt idx="2">
                  <c:v>Techniques culturales plein champs </c:v>
                </c:pt>
                <c:pt idx="3">
                  <c:v>Conseil en élevage</c:v>
                </c:pt>
                <c:pt idx="4">
                  <c:v>Conseil en aviculture</c:v>
                </c:pt>
                <c:pt idx="5">
                  <c:v>Conseil en apiculture  </c:v>
                </c:pt>
                <c:pt idx="6">
                  <c:v>Conseil en aquaculture</c:v>
                </c:pt>
                <c:pt idx="7">
                  <c:v>Conditionnement, stockage, transformation</c:v>
                </c:pt>
                <c:pt idx="8">
                  <c:v>Conseil en commercialisation</c:v>
                </c:pt>
              </c:strCache>
            </c:strRef>
          </c:cat>
          <c:val>
            <c:numRef>
              <c:f>'9-1-tableau general'!$E$7:$E$15</c:f>
              <c:numCache>
                <c:formatCode>0.0</c:formatCode>
                <c:ptCount val="9"/>
                <c:pt idx="0">
                  <c:v>7.351638618246235</c:v>
                </c:pt>
                <c:pt idx="1">
                  <c:v>7.1697029181528729</c:v>
                </c:pt>
                <c:pt idx="2">
                  <c:v>7.5862399157350433</c:v>
                </c:pt>
                <c:pt idx="3">
                  <c:v>5.3192253369401294</c:v>
                </c:pt>
                <c:pt idx="4">
                  <c:v>2.8942139659588721</c:v>
                </c:pt>
                <c:pt idx="5">
                  <c:v>0.52904986474517068</c:v>
                </c:pt>
                <c:pt idx="6">
                  <c:v>0.28966078567495773</c:v>
                </c:pt>
                <c:pt idx="7">
                  <c:v>0.55538266344289378</c:v>
                </c:pt>
                <c:pt idx="8">
                  <c:v>0.76843894381538314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789304461942261"/>
          <c:y val="3.0839895013123848E-2"/>
          <c:w val="0.38544028871391089"/>
          <c:h val="0.93832020997375332"/>
        </c:manualLayout>
      </c:layout>
      <c:overlay val="0"/>
      <c:txPr>
        <a:bodyPr/>
        <a:lstStyle/>
        <a:p>
          <a:pPr>
            <a:defRPr sz="1000" b="1" baseline="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2"/>
              <c:layout>
                <c:manualLayout>
                  <c:x val="2.5252525252525255E-3"/>
                  <c:y val="1.6771488469601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'10-1'!$A$7:$A$26</c:f>
              <c:strCache>
                <c:ptCount val="20"/>
                <c:pt idx="0">
                  <c:v>Manque ressources financière</c:v>
                </c:pt>
                <c:pt idx="1">
                  <c:v>Manque encadrement</c:v>
                </c:pt>
                <c:pt idx="2">
                  <c:v>Irrigation/Eau</c:v>
                </c:pt>
                <c:pt idx="3">
                  <c:v>Accès intrants</c:v>
                </c:pt>
                <c:pt idx="4">
                  <c:v>Baisse fertilité</c:v>
                </c:pt>
                <c:pt idx="5">
                  <c:v>Accès credit</c:v>
                </c:pt>
                <c:pt idx="6">
                  <c:v>Catastrophes Naturelles</c:v>
                </c:pt>
                <c:pt idx="7">
                  <c:v>Peste et ravageurs</c:v>
                </c:pt>
                <c:pt idx="8">
                  <c:v>Insecurité/vol</c:v>
                </c:pt>
                <c:pt idx="9">
                  <c:v>Erosion</c:v>
                </c:pt>
                <c:pt idx="10">
                  <c:v>Maladie animaux</c:v>
                </c:pt>
                <c:pt idx="11">
                  <c:v>Manque main d'oeuvre</c:v>
                </c:pt>
                <c:pt idx="12">
                  <c:v>Accès a la terre</c:v>
                </c:pt>
                <c:pt idx="13">
                  <c:v>Maladie plantes</c:v>
                </c:pt>
                <c:pt idx="14">
                  <c:v>Morcellement</c:v>
                </c:pt>
                <c:pt idx="15">
                  <c:v>Commercialisation</c:v>
                </c:pt>
                <c:pt idx="16">
                  <c:v>Transport</c:v>
                </c:pt>
                <c:pt idx="17">
                  <c:v>Sécurisation foncière</c:v>
                </c:pt>
                <c:pt idx="18">
                  <c:v>Stockage</c:v>
                </c:pt>
                <c:pt idx="19">
                  <c:v>Non renseigné</c:v>
                </c:pt>
              </c:strCache>
            </c:strRef>
          </c:cat>
          <c:val>
            <c:numRef>
              <c:f>'10-1'!$F$7:$F$26</c:f>
              <c:numCache>
                <c:formatCode>0.0</c:formatCode>
                <c:ptCount val="20"/>
                <c:pt idx="0">
                  <c:v>66.531012855193552</c:v>
                </c:pt>
                <c:pt idx="1">
                  <c:v>46.173365571062625</c:v>
                </c:pt>
                <c:pt idx="2">
                  <c:v>44.164891197663536</c:v>
                </c:pt>
                <c:pt idx="3">
                  <c:v>22.725205276135284</c:v>
                </c:pt>
                <c:pt idx="4">
                  <c:v>20.264285543293514</c:v>
                </c:pt>
                <c:pt idx="5">
                  <c:v>18.449716323941288</c:v>
                </c:pt>
                <c:pt idx="6">
                  <c:v>17.47779666291623</c:v>
                </c:pt>
                <c:pt idx="7">
                  <c:v>12.374021497139301</c:v>
                </c:pt>
                <c:pt idx="8">
                  <c:v>11.004715964857683</c:v>
                </c:pt>
                <c:pt idx="9">
                  <c:v>9.5588059272735979</c:v>
                </c:pt>
                <c:pt idx="10">
                  <c:v>8.0698058554568757</c:v>
                </c:pt>
                <c:pt idx="11">
                  <c:v>6.8561032245708944</c:v>
                </c:pt>
                <c:pt idx="12">
                  <c:v>4.8093265985205775</c:v>
                </c:pt>
                <c:pt idx="13">
                  <c:v>4.7087831853110895</c:v>
                </c:pt>
                <c:pt idx="14">
                  <c:v>2.013262154980489</c:v>
                </c:pt>
                <c:pt idx="15">
                  <c:v>1.9462332128408304</c:v>
                </c:pt>
                <c:pt idx="16">
                  <c:v>1.0533119479089359</c:v>
                </c:pt>
                <c:pt idx="17">
                  <c:v>0.62480549637325589</c:v>
                </c:pt>
                <c:pt idx="18">
                  <c:v>0.46920259497761735</c:v>
                </c:pt>
                <c:pt idx="1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9088208"/>
        <c:axId val="259088768"/>
      </c:barChart>
      <c:catAx>
        <c:axId val="2590882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3060000"/>
          <a:lstStyle/>
          <a:p>
            <a:pPr>
              <a:defRPr sz="1100" b="1"/>
            </a:pPr>
            <a:endParaRPr lang="fr-FR"/>
          </a:p>
        </c:txPr>
        <c:crossAx val="259088768"/>
        <c:crosses val="autoZero"/>
        <c:auto val="1"/>
        <c:lblAlgn val="ctr"/>
        <c:lblOffset val="100"/>
        <c:noMultiLvlLbl val="0"/>
      </c:catAx>
      <c:valAx>
        <c:axId val="2590887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Pourcentage</a:t>
                </a:r>
              </a:p>
            </c:rich>
          </c:tx>
          <c:layout>
            <c:manualLayout>
              <c:xMode val="edge"/>
              <c:yMode val="edge"/>
              <c:x val="2.4966595084705341E-2"/>
              <c:y val="0.13049934795886395"/>
            </c:manualLayout>
          </c:layout>
          <c:overlay val="0"/>
        </c:title>
        <c:numFmt formatCode="0.0" sourceLinked="1"/>
        <c:majorTickMark val="none"/>
        <c:minorTickMark val="none"/>
        <c:tickLblPos val="nextTo"/>
        <c:crossAx val="259088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1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EA2B1BE-27BC-4C31-9D69-7EEEE198C1AB}" type="datetimeFigureOut">
              <a:rPr lang="fr-FR" smtClean="0"/>
              <a:pPr/>
              <a:t>20/07/2015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EAC85F-CD8A-496D-962C-BC47ACBD87A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6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61F323-CAF9-40B9-A176-411980FCF531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311E230-D699-4D9C-B03E-EC4F9A7CFDD2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9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E230-D699-4D9C-B03E-EC4F9A7CFDD2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67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E230-D699-4D9C-B03E-EC4F9A7CFDD2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4690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E230-D699-4D9C-B03E-EC4F9A7CFDD2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482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E230-D699-4D9C-B03E-EC4F9A7CFDD2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563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E230-D699-4D9C-B03E-EC4F9A7CFDD2}" type="slidenum">
              <a:rPr lang="fr-FR" smtClean="0"/>
              <a:pPr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9110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E230-D699-4D9C-B03E-EC4F9A7CFDD2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251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E9ED5-977C-4193-A474-635037DCF030}" type="datetimeFigureOut">
              <a:rPr lang="en-US" smtClean="0"/>
              <a:pPr/>
              <a:t>20-Jul-15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657F7-09D2-4DD2-87F5-278B1FED269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ghelli2000@yahoo.fr" TargetMode="External"/><Relationship Id="rId2" Type="http://schemas.openxmlformats.org/officeDocument/2006/relationships/hyperlink" Target="http://www.agriculture.gouv.ht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rideler@hotmail.com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447800"/>
            <a:ext cx="7772400" cy="6429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3200" b="1" dirty="0" smtClean="0"/>
              <a:t>Recensement Général de l’Agriculture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200400"/>
            <a:ext cx="6813550" cy="22098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defRPr/>
            </a:pPr>
            <a:r>
              <a:rPr lang="fr-FR" sz="14400" b="1" u="sng" dirty="0" smtClean="0">
                <a:solidFill>
                  <a:schemeClr val="tx1"/>
                </a:solidFill>
              </a:rPr>
              <a:t>Résultats provisoires du </a:t>
            </a:r>
            <a:r>
              <a:rPr lang="fr-FR" sz="14400" b="1" u="sng" dirty="0" err="1" smtClean="0">
                <a:solidFill>
                  <a:schemeClr val="tx1"/>
                </a:solidFill>
              </a:rPr>
              <a:t>Nord-Est</a:t>
            </a:r>
            <a:endParaRPr lang="fr-FR" sz="14400" b="1" u="sng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fr-FR" sz="8000" b="1" u="sng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fr-FR" sz="8000" b="1" u="sng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6400" b="1" u="sng" dirty="0" smtClean="0">
                <a:solidFill>
                  <a:schemeClr val="tx1"/>
                </a:solidFill>
              </a:rPr>
              <a:t>Fort-Liberté, le 17 mai 2012</a:t>
            </a:r>
          </a:p>
          <a:p>
            <a:pPr>
              <a:defRPr/>
            </a:pPr>
            <a:endParaRPr lang="fr-FR" sz="6400" b="1" u="sng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fr-FR" sz="6400" b="1" u="sng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fr-FR" sz="6400" b="1" dirty="0" smtClean="0">
                <a:solidFill>
                  <a:schemeClr val="tx1"/>
                </a:solidFill>
              </a:rPr>
              <a:t>Georges B. BOLIVAR                                                             </a:t>
            </a:r>
            <a:r>
              <a:rPr lang="fr-FR" sz="6400" b="1" dirty="0" err="1" smtClean="0">
                <a:solidFill>
                  <a:schemeClr val="tx1"/>
                </a:solidFill>
              </a:rPr>
              <a:t>Rideler</a:t>
            </a:r>
            <a:r>
              <a:rPr lang="fr-FR" sz="6400" b="1" dirty="0" smtClean="0">
                <a:solidFill>
                  <a:schemeClr val="tx1"/>
                </a:solidFill>
              </a:rPr>
              <a:t> PHILIUS</a:t>
            </a:r>
          </a:p>
          <a:p>
            <a:pPr algn="l">
              <a:defRPr/>
            </a:pPr>
            <a:r>
              <a:rPr lang="fr-FR" sz="6400" b="1" dirty="0" err="1" smtClean="0">
                <a:solidFill>
                  <a:schemeClr val="tx1"/>
                </a:solidFill>
              </a:rPr>
              <a:t>Coord</a:t>
            </a:r>
            <a:r>
              <a:rPr lang="fr-FR" sz="6400" b="1" dirty="0" smtClean="0">
                <a:solidFill>
                  <a:schemeClr val="tx1"/>
                </a:solidFill>
              </a:rPr>
              <a:t>. National RGA                                                         </a:t>
            </a:r>
            <a:r>
              <a:rPr lang="fr-FR" sz="6400" b="1" dirty="0" err="1" smtClean="0">
                <a:solidFill>
                  <a:schemeClr val="tx1"/>
                </a:solidFill>
              </a:rPr>
              <a:t>Coord</a:t>
            </a:r>
            <a:r>
              <a:rPr lang="fr-FR" sz="6400" b="1" dirty="0" smtClean="0">
                <a:solidFill>
                  <a:schemeClr val="tx1"/>
                </a:solidFill>
              </a:rPr>
              <a:t>. National Adj.</a:t>
            </a:r>
          </a:p>
          <a:p>
            <a:pPr eaLnBrk="1" hangingPunct="1">
              <a:defRPr/>
            </a:pPr>
            <a:endParaRPr lang="fr-FR" sz="4000" b="1" u="sng" dirty="0" smtClean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fr-FR" sz="4000" b="1" u="sng" dirty="0" smtClean="0"/>
          </a:p>
          <a:p>
            <a:pPr eaLnBrk="1" hangingPunct="1">
              <a:defRPr/>
            </a:pPr>
            <a:endParaRPr lang="fr-FR" sz="4000" b="1" u="sng" dirty="0" smtClean="0"/>
          </a:p>
        </p:txBody>
      </p:sp>
      <p:pic>
        <p:nvPicPr>
          <p:cNvPr id="3076" name="Picture 4" descr="Proposi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2550" y="5557838"/>
            <a:ext cx="14414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lip_i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60350"/>
            <a:ext cx="13906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371600" y="1981200"/>
            <a:ext cx="64008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Enquête exploitation</a:t>
            </a: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Situation des statistiques agricoles avant le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7150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rabicParenR"/>
            </a:pPr>
            <a:r>
              <a:rPr lang="fr-FR" sz="2800" b="1" dirty="0" smtClean="0">
                <a:solidFill>
                  <a:srgbClr val="FF0000"/>
                </a:solidFill>
              </a:rPr>
              <a:t>Vide informationnel sur le secteur agricole et le monde </a:t>
            </a:r>
          </a:p>
          <a:p>
            <a:pPr marL="514350" indent="-514350" algn="l"/>
            <a:r>
              <a:rPr lang="fr-FR" sz="2800" b="1" dirty="0" smtClean="0">
                <a:solidFill>
                  <a:srgbClr val="FF0000"/>
                </a:solidFill>
              </a:rPr>
              <a:t>       rural expliqué par:</a:t>
            </a:r>
          </a:p>
          <a:p>
            <a:pPr marL="514350" indent="-514350" algn="l"/>
            <a:endParaRPr lang="fr-FR" sz="2800" b="1" dirty="0" smtClean="0">
              <a:solidFill>
                <a:srgbClr val="FF0000"/>
              </a:solidFill>
            </a:endParaRP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-  Absence de données de base sur le secteur;</a:t>
            </a:r>
          </a:p>
          <a:p>
            <a:pPr algn="just">
              <a:defRPr/>
            </a:pPr>
            <a:endParaRPr lang="fr-FR" sz="2800" b="1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-  Absence d’un système de génération de statistiques  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   agricoles;</a:t>
            </a:r>
          </a:p>
          <a:p>
            <a:pPr algn="just">
              <a:defRPr/>
            </a:pPr>
            <a:endParaRPr lang="fr-FR" sz="2800" b="1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- Les rares données existantes sont des estimations 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  effectuées  depuis plus de 20 ans;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</a:t>
            </a:r>
          </a:p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    </a:t>
            </a:r>
          </a:p>
          <a:p>
            <a:pPr algn="l">
              <a:buFont typeface="Wingdings" pitchFamily="2" charset="2"/>
              <a:buChar char="Ø"/>
            </a:pPr>
            <a:endParaRPr lang="fr-FR" sz="2800" b="1" dirty="0" smtClean="0">
              <a:solidFill>
                <a:schemeClr val="tx1"/>
              </a:solidFill>
            </a:endParaRPr>
          </a:p>
          <a:p>
            <a:pPr algn="l"/>
            <a:endParaRPr lang="fr-FR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Situation des statistiques agricoles avant le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7150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fr-FR" sz="2800" b="1" dirty="0" smtClean="0">
                <a:solidFill>
                  <a:srgbClr val="FF0000"/>
                </a:solidFill>
              </a:rPr>
              <a:t>2)  Manque de coordination des activités de statistiques  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rgbClr val="FF0000"/>
                </a:solidFill>
              </a:rPr>
              <a:t>      traduit par :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-	Diversité  des méthodologies utilisées ; 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-	Problème de validation des données générées ;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-   	Multiplicité d’opérateurs générant des données pour </a:t>
            </a:r>
          </a:p>
          <a:p>
            <a:pPr algn="just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           leurs propres besoins;</a:t>
            </a:r>
            <a:endParaRPr lang="fr-FR" sz="1200" b="1" dirty="0" smtClean="0">
              <a:solidFill>
                <a:schemeClr val="tx1"/>
              </a:solidFill>
            </a:endParaRPr>
          </a:p>
          <a:p>
            <a:pPr algn="l"/>
            <a:endParaRPr lang="fr-FR" sz="2800" b="1" dirty="0" smtClean="0">
              <a:solidFill>
                <a:srgbClr val="00B050"/>
              </a:solidFill>
            </a:endParaRPr>
          </a:p>
          <a:p>
            <a:pPr algn="l"/>
            <a:r>
              <a:rPr lang="fr-FR" sz="2800" b="1" dirty="0" smtClean="0">
                <a:solidFill>
                  <a:srgbClr val="00B050"/>
                </a:solidFill>
              </a:rPr>
              <a:t>          Face </a:t>
            </a:r>
            <a:r>
              <a:rPr lang="fr-FR" sz="2800" b="1" dirty="0" smtClean="0">
                <a:solidFill>
                  <a:srgbClr val="00B050"/>
                </a:solidFill>
                <a:latin typeface="Calibri"/>
                <a:cs typeface="Calibri"/>
              </a:rPr>
              <a:t>à</a:t>
            </a:r>
            <a:r>
              <a:rPr lang="fr-FR" sz="2800" b="1" dirty="0" smtClean="0">
                <a:solidFill>
                  <a:srgbClr val="00B050"/>
                </a:solidFill>
              </a:rPr>
              <a:t> ce constat, le MARNDR a décidé de réaliser le      </a:t>
            </a:r>
          </a:p>
          <a:p>
            <a:pPr algn="l"/>
            <a:r>
              <a:rPr lang="fr-FR" sz="2800" b="1" dirty="0" smtClean="0">
                <a:solidFill>
                  <a:srgbClr val="00B050"/>
                </a:solidFill>
              </a:rPr>
              <a:t>          Recensement général de l’Agriculture (RGA)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Rappel sur le Projet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 algn="l"/>
            <a:r>
              <a:rPr lang="fr-FR" sz="2800" b="1" u="sng" dirty="0" smtClean="0">
                <a:solidFill>
                  <a:schemeClr val="tx1"/>
                </a:solidFill>
              </a:rPr>
              <a:t>Objectif global du RGA :</a:t>
            </a: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fr-FR" sz="2800" dirty="0" smtClean="0">
                <a:solidFill>
                  <a:schemeClr val="tx1"/>
                </a:solidFill>
              </a:rPr>
              <a:t>Contribuer à la réduction de la pauvreté et de l’insécurité alimentaire grâce à des stratégies et politiques plus efficaces définies et mises en œuvre sur la base d’informations statistiques structurelles fiables, pertinentes et actuelles;</a:t>
            </a:r>
          </a:p>
          <a:p>
            <a:pPr algn="just"/>
            <a:endParaRPr lang="en-US" sz="2800" dirty="0" smtClean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fr-FR" sz="2800" dirty="0" smtClean="0">
                <a:solidFill>
                  <a:schemeClr val="tx1"/>
                </a:solidFill>
              </a:rPr>
              <a:t>Etablir un </a:t>
            </a:r>
            <a:r>
              <a:rPr lang="fr-FR" sz="2800" b="1" dirty="0" smtClean="0">
                <a:solidFill>
                  <a:schemeClr val="tx1"/>
                </a:solidFill>
              </a:rPr>
              <a:t>Système d’Information Agricole Permanent</a:t>
            </a:r>
            <a:r>
              <a:rPr lang="fr-FR" sz="2800" dirty="0" smtClean="0">
                <a:solidFill>
                  <a:schemeClr val="tx1"/>
                </a:solidFill>
              </a:rPr>
              <a:t> pouvant stimuler la croissance du secteur agricole et dynamiser les espaces ruraux.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fr-FR" sz="2800" b="1" u="sng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Rappel sur le Projet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 algn="l"/>
            <a:r>
              <a:rPr lang="fr-FR" sz="2800" b="1" u="sng" dirty="0" smtClean="0">
                <a:solidFill>
                  <a:schemeClr val="tx1"/>
                </a:solidFill>
              </a:rPr>
              <a:t>Objectif spécifique du RGA :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fr-FR" sz="2800" dirty="0" smtClean="0">
                <a:solidFill>
                  <a:schemeClr val="tx1"/>
                </a:solidFill>
              </a:rPr>
              <a:t>Améliorer la disponibilité des statistiques agricoles et alimentaires;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sz="2800" dirty="0" smtClean="0">
                <a:solidFill>
                  <a:schemeClr val="tx1"/>
                </a:solidFill>
              </a:rPr>
              <a:t>Constituer la base pour la mise en place du Système d’Information Agricole Permanent centré sur les axes suivants: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tx1"/>
                </a:solidFill>
              </a:rPr>
              <a:t>Enquête communautaire et cartographie des connaissance rurales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tx1"/>
                </a:solidFill>
              </a:rPr>
              <a:t>Recensement des exploitations;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tx1"/>
                </a:solidFill>
              </a:rPr>
              <a:t>Système de suivi des prix agricoles;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tx1"/>
                </a:solidFill>
              </a:rPr>
              <a:t>Système de suivi des productions agricoles;</a:t>
            </a:r>
          </a:p>
          <a:p>
            <a:pPr algn="l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Enquête Exploitation du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914400"/>
            <a:ext cx="8915400" cy="5715000"/>
          </a:xfrm>
        </p:spPr>
        <p:txBody>
          <a:bodyPr>
            <a:normAutofit fontScale="85000" lnSpcReduction="20000"/>
          </a:bodyPr>
          <a:lstStyle/>
          <a:p>
            <a:pPr algn="l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Approche méthodologique du RGA:</a:t>
            </a:r>
          </a:p>
          <a:p>
            <a:pPr algn="l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 Conformité de la méthodologie du RGA avec les recommandations </a:t>
            </a:r>
          </a:p>
          <a:p>
            <a:pPr algn="l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 de la FAO énoncées dans le Programme Mondial de Recensement  </a:t>
            </a:r>
          </a:p>
          <a:p>
            <a:pPr algn="l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 Agricole 2010.</a:t>
            </a:r>
            <a:br>
              <a:rPr lang="fr-FR" sz="2400" dirty="0" smtClean="0">
                <a:solidFill>
                  <a:schemeClr val="tx1"/>
                </a:solidFill>
              </a:rPr>
            </a:br>
            <a:endParaRPr lang="fr-FR" sz="2400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Appui financier:</a:t>
            </a:r>
            <a:r>
              <a:rPr lang="fr-FR" sz="2400" dirty="0" smtClean="0">
                <a:solidFill>
                  <a:schemeClr val="tx1"/>
                </a:solidFill>
              </a:rPr>
              <a:t> Union Européenne et Trésor Public</a:t>
            </a:r>
          </a:p>
          <a:p>
            <a:pPr algn="l">
              <a:defRPr/>
            </a:pPr>
            <a:endParaRPr lang="fr-FR" sz="2400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Appui technique :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 FAO</a:t>
            </a:r>
          </a:p>
          <a:p>
            <a:pPr algn="l">
              <a:defRPr/>
            </a:pPr>
            <a:endParaRPr lang="fr-FR" sz="2400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Mise en place du Bureau du RGA : </a:t>
            </a:r>
            <a:r>
              <a:rPr lang="fr-FR" sz="2400" dirty="0" smtClean="0">
                <a:solidFill>
                  <a:schemeClr val="tx1"/>
                </a:solidFill>
              </a:rPr>
              <a:t> Gérée par la Coordination Nationale du RGA </a:t>
            </a:r>
            <a:endParaRPr lang="fr-FR" sz="2400" b="1" u="sng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fr-FR" sz="2400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Rapprochement institutionnel: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- IHSI, (formation de cadres du RGA, mise a disposition  de la base de </a:t>
            </a:r>
          </a:p>
          <a:p>
            <a:pPr algn="just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  données cartographiques, validation de la méthodologie, du questionnaire, …) ;</a:t>
            </a:r>
          </a:p>
          <a:p>
            <a:pPr algn="just">
              <a:defRPr/>
            </a:pP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- CNIGS (formation de cadres en SIG, validation de la méthodologie, …) ;</a:t>
            </a:r>
          </a:p>
          <a:p>
            <a:pPr algn="just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- Mobilisation des DDA, des Responsables de Statistiques DDA, Directions Techniques </a:t>
            </a:r>
          </a:p>
          <a:p>
            <a:pPr algn="just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  et CNSA pour discussions thématiques (méthodologie, questionnaire, approche </a:t>
            </a:r>
          </a:p>
          <a:p>
            <a:pPr algn="just"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  terrain, …);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Enquête Exploitation du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Thématique du RGA:</a:t>
            </a:r>
          </a:p>
          <a:p>
            <a:pPr algn="just"/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b="1" dirty="0" smtClean="0">
                <a:solidFill>
                  <a:schemeClr val="tx1"/>
                </a:solidFill>
              </a:rPr>
              <a:t>- S</a:t>
            </a:r>
            <a:r>
              <a:rPr lang="fr-FR" sz="2000" b="1" dirty="0" smtClean="0">
                <a:solidFill>
                  <a:schemeClr val="tx1"/>
                </a:solidFill>
              </a:rPr>
              <a:t>tatut et gérance des exploitations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Aspect genre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Principale destination de la production;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Statut juridique des parcelles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Mode de faire-valoir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Irrigation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Occupations de sol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Elevage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Main d’œuvre ; 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Equipements et matériels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Crédit agricole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Conseil et vulgarisation ;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 - Entraves au développement des exploitations agricoles.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Enquête Exploitation du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Mobilisation de personnel :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    1210 personnes </a:t>
            </a: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- 1005 enquêteurs ;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- 171 contrôleurs ;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- 17 superviseurs départementaux ;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- 17 superviseurs nationaux qui étaient tous des cadres du Bureau </a:t>
            </a: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   central du RGA ;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Le bureau central du RGA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fr-FR" sz="2400" b="1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Portée de l’opération :</a:t>
            </a:r>
            <a:r>
              <a:rPr lang="fr-FR" sz="2400" dirty="0" smtClean="0">
                <a:solidFill>
                  <a:schemeClr val="tx1"/>
                </a:solidFill>
              </a:rPr>
              <a:t>  Enquête exhaustive réalisée dans toutes les sections communales du pays.</a:t>
            </a:r>
          </a:p>
          <a:p>
            <a:pPr algn="l">
              <a:defRPr/>
            </a:pPr>
            <a:endParaRPr lang="fr-FR" sz="2400" b="1" u="sng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Période de réalisation : </a:t>
            </a:r>
            <a:r>
              <a:rPr lang="fr-FR" sz="2400" dirty="0" smtClean="0">
                <a:solidFill>
                  <a:schemeClr val="tx1"/>
                </a:solidFill>
              </a:rPr>
              <a:t> Mars à novembre 2009</a:t>
            </a:r>
          </a:p>
          <a:p>
            <a:pPr algn="l">
              <a:defRPr/>
            </a:pPr>
            <a:endParaRPr lang="fr-FR" sz="2400" b="1" u="sng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Suivi de l’enqu</a:t>
            </a:r>
            <a:r>
              <a:rPr lang="fr-FR" sz="2400" b="1" u="sng" dirty="0" smtClean="0">
                <a:solidFill>
                  <a:schemeClr val="tx1"/>
                </a:solidFill>
                <a:latin typeface="Calibri"/>
                <a:cs typeface="Calibri"/>
              </a:rPr>
              <a:t>ê</a:t>
            </a:r>
            <a:r>
              <a:rPr lang="fr-FR" sz="2400" b="1" u="sng" dirty="0" smtClean="0">
                <a:solidFill>
                  <a:schemeClr val="tx1"/>
                </a:solidFill>
              </a:rPr>
              <a:t>te :</a:t>
            </a:r>
            <a:r>
              <a:rPr lang="fr-FR" sz="2400" dirty="0" smtClean="0">
                <a:solidFill>
                  <a:schemeClr val="tx1"/>
                </a:solidFill>
              </a:rPr>
              <a:t> Missions fréquentes des superviseurs nationaux (cadres du Bureau) accompagnés des superviseurs départementaux,  </a:t>
            </a:r>
            <a:endParaRPr lang="fr-FR" sz="2400" b="1" u="sng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Enquête Exploitation du RGA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1295400"/>
            <a:ext cx="8991600" cy="54864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fr-FR" sz="2400" b="1" u="sng" dirty="0" smtClean="0">
                <a:solidFill>
                  <a:schemeClr val="tx1"/>
                </a:solidFill>
              </a:rPr>
              <a:t>Traitement post enquête :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     </a:t>
            </a: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Redressement des questionnaires (1 atelier de redressement de </a:t>
            </a: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  20 agents) ;</a:t>
            </a:r>
          </a:p>
          <a:p>
            <a:pPr lvl="0" algn="l"/>
            <a:endParaRPr lang="en-US" sz="2400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Saisie des questionnaires (2 ateliers totalisant  37 agents) ;</a:t>
            </a:r>
          </a:p>
          <a:p>
            <a:pPr lvl="0" algn="l"/>
            <a:endParaRPr lang="en-US" sz="2400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Contrôle informatique (1 atelier avec 9 agents) ;</a:t>
            </a:r>
          </a:p>
          <a:p>
            <a:pPr lvl="0" algn="l"/>
            <a:endParaRPr lang="fr-FR" sz="2400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dirty="0" smtClean="0">
                <a:solidFill>
                  <a:schemeClr val="tx1"/>
                </a:solidFill>
              </a:rPr>
              <a:t>          - Tabulation et analyse</a:t>
            </a:r>
          </a:p>
          <a:p>
            <a:pPr lvl="0" algn="l"/>
            <a:endParaRPr lang="fr-FR" sz="2400" b="1" u="sng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400" b="1" u="sng" dirty="0" smtClean="0">
                <a:solidFill>
                  <a:schemeClr val="tx1"/>
                </a:solidFill>
              </a:rPr>
              <a:t>Résultat :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b="1" dirty="0" smtClean="0">
                <a:solidFill>
                  <a:schemeClr val="tx1"/>
                </a:solidFill>
              </a:rPr>
              <a:t>1,053,107 exploitations recensées</a:t>
            </a:r>
            <a:endParaRPr lang="fr-FR" sz="2400" b="1" u="sng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447800"/>
            <a:ext cx="7772400" cy="6429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3200" b="1" dirty="0" smtClean="0"/>
              <a:t>Recensement Général de l’Agriculture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200400"/>
            <a:ext cx="6400800" cy="7620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fr-FR" sz="4000" b="1" u="sng" dirty="0" smtClean="0">
                <a:solidFill>
                  <a:schemeClr val="tx1"/>
                </a:solidFill>
              </a:rPr>
              <a:t>Présentation des Résultats provisoires </a:t>
            </a:r>
          </a:p>
          <a:p>
            <a:pPr eaLnBrk="1" hangingPunct="1">
              <a:defRPr/>
            </a:pPr>
            <a:endParaRPr lang="fr-FR" sz="4000" b="1" u="sng" dirty="0" smtClean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fr-FR" sz="4000" b="1" u="sng" dirty="0" smtClean="0"/>
          </a:p>
          <a:p>
            <a:pPr eaLnBrk="1" hangingPunct="1">
              <a:defRPr/>
            </a:pPr>
            <a:endParaRPr lang="fr-FR" sz="4000" b="1" u="sng" dirty="0" smtClean="0"/>
          </a:p>
        </p:txBody>
      </p:sp>
      <p:pic>
        <p:nvPicPr>
          <p:cNvPr id="3076" name="Picture 4" descr="Proposi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2550" y="5334000"/>
            <a:ext cx="14414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lip_i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60350"/>
            <a:ext cx="13906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371600" y="1981200"/>
            <a:ext cx="64008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Enquête exploitation</a:t>
            </a: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447800" y="38100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4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NORD-EST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4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4000" b="1" i="0" u="sng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4000" b="1" i="0" u="sng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1722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Nombre d’exploitations recensées :  41,773, soit 4% de </a:t>
            </a:r>
          </a:p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                              l’ensemble du pays</a:t>
            </a:r>
          </a:p>
          <a:p>
            <a:pPr algn="l">
              <a:buFont typeface="Wingdings" pitchFamily="2" charset="2"/>
              <a:buChar char="Ø"/>
            </a:pPr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Taux de couverture des résultats  provisoires : 99.5%</a:t>
            </a:r>
          </a:p>
          <a:p>
            <a:pPr algn="l"/>
            <a:endParaRPr lang="fr-FR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Répartition des exploitations par commune</a:t>
            </a:r>
          </a:p>
          <a:p>
            <a:pPr algn="l"/>
            <a:r>
              <a:rPr lang="fr-F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                         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990600" y="2895600"/>
          <a:ext cx="6934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150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Superficie Agricole Utile (SAU) estimée :  47,777.7 </a:t>
            </a:r>
            <a:r>
              <a:rPr lang="fr-FR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cx</a:t>
            </a:r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endParaRPr lang="fr-FR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Répartition de la SAU par commune</a:t>
            </a:r>
          </a:p>
          <a:p>
            <a:endParaRPr lang="fr-FR" sz="1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609600" y="2208608"/>
          <a:ext cx="7543800" cy="4344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150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SAU moyenne par exploitation : 1.15 </a:t>
            </a:r>
            <a:r>
              <a:rPr lang="fr-FR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cx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Elle est de 0.95 </a:t>
            </a:r>
            <a:r>
              <a:rPr lang="fr-FR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cx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pour les femmes et 1.19 </a:t>
            </a:r>
          </a:p>
          <a:p>
            <a:pPr algn="l"/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fr-FR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cx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pour les hommes</a:t>
            </a:r>
          </a:p>
          <a:p>
            <a:pPr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51.4 % des exploitants ont  une SAU supérieure à  1 </a:t>
            </a:r>
            <a:r>
              <a:rPr lang="fr-FR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cx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et exploitent  76.6% de la </a:t>
            </a:r>
          </a:p>
          <a:p>
            <a:pPr algn="l"/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SAU totale</a:t>
            </a:r>
          </a:p>
          <a:p>
            <a:pPr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48.6% des exploitations ont moins de 1 </a:t>
            </a:r>
            <a:r>
              <a:rPr lang="fr-FR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cx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SAU et exploitent  23.4%  de la SAU</a:t>
            </a:r>
          </a:p>
          <a:p>
            <a:pPr algn="l"/>
            <a:endParaRPr lang="en-US" sz="2000" dirty="0" smtClean="0"/>
          </a:p>
          <a:p>
            <a:pPr algn="l"/>
            <a:endParaRPr lang="fr-FR" sz="1200" b="1" dirty="0" smtClean="0">
              <a:solidFill>
                <a:schemeClr val="tx1"/>
              </a:solidFill>
            </a:endParaRPr>
          </a:p>
          <a:p>
            <a:pPr algn="l"/>
            <a:r>
              <a:rPr lang="fr-FR" sz="1200" b="1" dirty="0" smtClean="0">
                <a:solidFill>
                  <a:schemeClr val="tx1"/>
                </a:solidFill>
              </a:rPr>
              <a:t>                </a:t>
            </a:r>
            <a:r>
              <a:rPr lang="fr-FR" sz="1400" b="1" dirty="0" smtClean="0">
                <a:solidFill>
                  <a:schemeClr val="tx1"/>
                </a:solidFill>
              </a:rPr>
              <a:t> R</a:t>
            </a:r>
            <a:r>
              <a:rPr lang="fr-FR" sz="1400" b="1" dirty="0" smtClean="0">
                <a:solidFill>
                  <a:schemeClr val="tx1"/>
                </a:solidFill>
                <a:cs typeface="Calibri"/>
              </a:rPr>
              <a:t>é</a:t>
            </a:r>
            <a:r>
              <a:rPr lang="fr-FR" sz="1400" b="1" dirty="0" smtClean="0">
                <a:solidFill>
                  <a:schemeClr val="tx1"/>
                </a:solidFill>
              </a:rPr>
              <a:t>partition des exploitations  par classe taille                              R</a:t>
            </a:r>
            <a:r>
              <a:rPr lang="fr-FR" sz="1400" b="1" dirty="0" smtClean="0">
                <a:solidFill>
                  <a:schemeClr val="tx1"/>
                </a:solidFill>
                <a:cs typeface="Calibri"/>
              </a:rPr>
              <a:t>é</a:t>
            </a:r>
            <a:r>
              <a:rPr lang="fr-FR" sz="1400" b="1" dirty="0" smtClean="0">
                <a:solidFill>
                  <a:schemeClr val="tx1"/>
                </a:solidFill>
              </a:rPr>
              <a:t>partition de la SAU totale par classe taille </a:t>
            </a:r>
          </a:p>
          <a:p>
            <a:pPr algn="l"/>
            <a:endParaRPr lang="fr-FR" sz="1200" b="1" dirty="0" smtClean="0">
              <a:solidFill>
                <a:schemeClr val="tx1"/>
              </a:solidFill>
            </a:endParaRPr>
          </a:p>
          <a:p>
            <a:pPr algn="l"/>
            <a:endParaRPr lang="fr-F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81000" y="3733800"/>
          <a:ext cx="3829050" cy="2840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4724400" y="3810000"/>
          <a:ext cx="4133850" cy="279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Sexe des exploitants 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84% sont des hommes qui exploitent  86.7% de la SAU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15.7% sont des femmes exploitant 13% de la SAU    </a:t>
            </a: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Répartition des exploitants par sexe                                     Répartition de la SAU par sexe                                      </a:t>
            </a: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endParaRPr lang="fr-FR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28600" y="3352800"/>
          <a:ext cx="4038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800600" y="3352800"/>
          <a:ext cx="4038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Age des exploitants 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Classes d’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â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 modale : 45 – 49 ans avec 13.9% et 50 – 54 ans avec 14.4%  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14.2% des exploitants ont moins de 35 ans         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72% des exploitants ont entre 35 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à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64 ans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23% des exploitants ont plus de 60 ans, avec une part assez importante des    </a:t>
            </a:r>
          </a:p>
          <a:p>
            <a:pPr lvl="1" algn="l"/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femmes estimée </a:t>
            </a: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à 24.2%</a:t>
            </a:r>
            <a:endParaRPr lang="fr-F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654623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par tranche d’</a:t>
            </a:r>
            <a:r>
              <a:rPr lang="fr-FR" sz="1400" b="1" dirty="0" smtClean="0">
                <a:latin typeface="Calibri"/>
                <a:cs typeface="Calibri"/>
              </a:rPr>
              <a:t>â</a:t>
            </a:r>
            <a:r>
              <a:rPr lang="fr-FR" sz="1400" b="1" dirty="0" smtClean="0"/>
              <a:t>ge</a:t>
            </a:r>
            <a:endParaRPr lang="fr-FR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359158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par tranche d’</a:t>
            </a:r>
            <a:r>
              <a:rPr lang="fr-FR" sz="1400" b="1" dirty="0" smtClean="0">
                <a:latin typeface="Calibri"/>
                <a:cs typeface="Calibri"/>
              </a:rPr>
              <a:t>â</a:t>
            </a:r>
            <a:r>
              <a:rPr lang="fr-FR" sz="1400" b="1" dirty="0" smtClean="0"/>
              <a:t>ge et par sexe</a:t>
            </a:r>
            <a:endParaRPr lang="fr-FR" sz="1400" b="1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152400" y="4038600"/>
          <a:ext cx="4191000" cy="2619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724400" y="4068763"/>
          <a:ext cx="4191000" cy="2560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150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Niveau d’éducation des exploitants 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21,372 exploitants, soit 51.2%, ne savent ni lire ni écrire et exploitent 50.3% de  </a:t>
            </a:r>
          </a:p>
          <a:p>
            <a:pPr lvl="1" algn="l"/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SAU (19.3% de femmes)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9,889 exploitants, soit 23.7%, savent lire et écrire (11.4% de femmes)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7,583 exploitants, soit 18.2% ont atteint le niveau primaire (12% femmes)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5.6% ont atteint le niveau secondaire (14.1% de femmes)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Seulement 0.6% sont des universitaires (11.3% de femmes)</a:t>
            </a: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8100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selon le niveau </a:t>
            </a:r>
          </a:p>
          <a:p>
            <a:pPr algn="ctr"/>
            <a:r>
              <a:rPr lang="fr-FR" sz="1400" b="1" dirty="0" smtClean="0"/>
              <a:t>d’éducation</a:t>
            </a:r>
            <a:endParaRPr lang="fr-FR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05400" y="382018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selon le niveau d’éducation et par sexe </a:t>
            </a:r>
            <a:endParaRPr lang="fr-FR" sz="1400" b="1" dirty="0"/>
          </a:p>
        </p:txBody>
      </p:sp>
      <p:graphicFrame>
        <p:nvGraphicFramePr>
          <p:cNvPr id="9" name="Chart 8"/>
          <p:cNvGraphicFramePr/>
          <p:nvPr/>
        </p:nvGraphicFramePr>
        <p:xfrm>
          <a:off x="228600" y="4267200"/>
          <a:ext cx="4267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4724400" y="4343400"/>
          <a:ext cx="4191000" cy="236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7150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Formation agricole des exploitants 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96.3% des exploitants ont appris le métier d’agriculteur sur le tas (95.7% SAU)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2.8% ont reçu une formation ponctuelle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0.5% ont eu une formation technique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Seulement 0.1% ont une formation universitaire</a:t>
            </a:r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305818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(%) des exploitants selon la formation agricole reçue</a:t>
            </a:r>
            <a:endParaRPr lang="fr-FR" sz="1400" b="1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600200" y="3581400"/>
          <a:ext cx="5943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150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Activité principale des exploitants 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86.8% des exploitants ont pour activité principale l’agriculture dont 13.3% de </a:t>
            </a:r>
          </a:p>
          <a:p>
            <a:pPr lvl="1" algn="l"/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femmes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5% s’adonnent principalement au commerce dont 56.3% de femmes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3.4% déclarent l’élevage comme activité principale dont 20.8% de femmes</a:t>
            </a:r>
          </a:p>
          <a:p>
            <a:pPr lvl="1" algn="l">
              <a:buFont typeface="Wingdings" pitchFamily="2" charset="2"/>
              <a:buChar char="Ø"/>
            </a:pPr>
            <a:endParaRPr lang="fr-F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3423045"/>
            <a:ext cx="3733800" cy="536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selon l’activité principale</a:t>
            </a:r>
            <a:endParaRPr lang="fr-FR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953000" y="3426023"/>
            <a:ext cx="3733800" cy="536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selon l’activité principale et par sexe</a:t>
            </a:r>
            <a:endParaRPr lang="fr-FR" sz="1400" b="1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228600" y="3962400"/>
          <a:ext cx="42672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/>
          <p:nvPr/>
        </p:nvGraphicFramePr>
        <p:xfrm>
          <a:off x="4724400" y="3886200"/>
          <a:ext cx="4191000" cy="2704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Activités agricoles et para-agricoles des exploitations 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97.8% sont impliquées dans la production  végétale (15.2% de femmes)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77.9% pratiquent l’élevage de bétail  (14.1% de femmes)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74.2% s’adonnent à l’aviculture (15.8% de femmes)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35.1% sont dans la production du charbon (11.8% de femmes)</a:t>
            </a: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13438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selon les activités agricoles et para-agricoles</a:t>
            </a:r>
            <a:endParaRPr lang="fr-FR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00600" y="31242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selon les activités agricoles et para-agricoles et par sexe</a:t>
            </a:r>
            <a:endParaRPr lang="fr-FR" sz="1400" b="1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228600" y="3810000"/>
          <a:ext cx="4191000" cy="2767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4572000" y="3657600"/>
          <a:ext cx="41148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Principale destination de la production agricole 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Vente : 65.2% des exploitants,  couvrant 70% de la SAU totale du Nord-Est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Autoconsommation : 34.8% des exploitants , travaillant 30% de la SAU</a:t>
            </a:r>
          </a:p>
          <a:p>
            <a:pPr lvl="1" algn="l">
              <a:buFont typeface="Wingdings" pitchFamily="2" charset="2"/>
              <a:buChar char="Ø"/>
            </a:pPr>
            <a:endParaRPr lang="fr-F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9800" y="2510134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et de leur SAU selon la principale destination de la production agricole</a:t>
            </a:r>
            <a:endParaRPr lang="fr-FR" sz="1400" b="1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2286000" y="3048000"/>
          <a:ext cx="5029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Exploitations / Exploitants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Principale destination de la production agricole et Genre: </a:t>
            </a: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80.6% des exploitants qui utilisent la production  principalement pour l’autoconsommation,  sont des hommes, par contre 19.1% sont des femmes</a:t>
            </a:r>
          </a:p>
          <a:p>
            <a:pPr lvl="1" algn="l"/>
            <a:endParaRPr lang="fr-F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l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85.8% des exploitants qui vendent leurs productions , sont des hommes alors que 13.8% sont des femmes</a:t>
            </a: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fr-F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3346103"/>
            <a:ext cx="35814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 smtClean="0"/>
              <a:t>Répartition des exploitants selon le sexe et la principale destination de la production agricole</a:t>
            </a:r>
          </a:p>
          <a:p>
            <a:pPr algn="ctr"/>
            <a:r>
              <a:rPr lang="fr-FR" sz="1300" b="1" dirty="0" smtClean="0"/>
              <a:t>Cas : Vente</a:t>
            </a:r>
            <a:endParaRPr lang="fr-FR" sz="13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3352800"/>
            <a:ext cx="35814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 smtClean="0"/>
              <a:t>Répartition des exploitants selon le sexe et la principale destination de la production agricole</a:t>
            </a:r>
          </a:p>
          <a:p>
            <a:pPr algn="ctr"/>
            <a:r>
              <a:rPr lang="fr-FR" sz="1300" b="1" dirty="0" smtClean="0"/>
              <a:t>Cas : Autoconsommation</a:t>
            </a:r>
            <a:endParaRPr lang="fr-FR" sz="1300" b="1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228600" y="3962400"/>
          <a:ext cx="3733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4800600" y="3962400"/>
          <a:ext cx="3962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Structures foncières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96" y="1066800"/>
            <a:ext cx="9067800" cy="57150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Nombre de parcelles : 89,274 pour 41,773 exploitations</a:t>
            </a: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endParaRPr lang="fr-FR" sz="10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Nombre  moyen de parcelles par exploitation : 2.1</a:t>
            </a: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endParaRPr lang="fr-FR" sz="10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Superficie totale des parcelles  53,423.4 </a:t>
            </a:r>
            <a:r>
              <a:rPr lang="fr-FR" sz="2400" b="1" dirty="0" err="1" smtClean="0">
                <a:solidFill>
                  <a:schemeClr val="tx1"/>
                </a:solidFill>
              </a:rPr>
              <a:t>cx</a:t>
            </a:r>
            <a:r>
              <a:rPr lang="fr-FR" sz="2400" b="1" dirty="0" smtClean="0">
                <a:solidFill>
                  <a:schemeClr val="tx1"/>
                </a:solidFill>
              </a:rPr>
              <a:t> dont 47,977.7 </a:t>
            </a:r>
            <a:r>
              <a:rPr lang="fr-FR" sz="2400" b="1" dirty="0" err="1" smtClean="0">
                <a:solidFill>
                  <a:schemeClr val="tx1"/>
                </a:solidFill>
              </a:rPr>
              <a:t>cx</a:t>
            </a:r>
            <a:r>
              <a:rPr lang="fr-FR" sz="2400" b="1" dirty="0" smtClean="0">
                <a:solidFill>
                  <a:schemeClr val="tx1"/>
                </a:solidFill>
              </a:rPr>
              <a:t> de </a:t>
            </a: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    SAU, représentant 89.8% de la superficie totale des parcelles</a:t>
            </a:r>
          </a:p>
          <a:p>
            <a:pPr algn="l">
              <a:buFont typeface="Wingdings" pitchFamily="2" charset="2"/>
              <a:buChar char="Ø"/>
            </a:pPr>
            <a:endParaRPr lang="fr-FR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 Superficie moyenne par parcelle : 0,60 </a:t>
            </a:r>
            <a:r>
              <a:rPr lang="fr-FR" sz="2400" b="1" dirty="0" err="1" smtClean="0">
                <a:solidFill>
                  <a:schemeClr val="tx1"/>
                </a:solidFill>
              </a:rPr>
              <a:t>cx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fr-FR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SAU moyenne par parcelle : 0.54 </a:t>
            </a:r>
            <a:r>
              <a:rPr lang="fr-FR" sz="2400" b="1" dirty="0" err="1" smtClean="0">
                <a:solidFill>
                  <a:schemeClr val="tx1"/>
                </a:solidFill>
              </a:rPr>
              <a:t>cx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lvl="1" algn="l"/>
            <a:endParaRPr lang="fr-FR" sz="20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fr-FR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Structures foncières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38200"/>
            <a:ext cx="8915400" cy="57912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Statut Juridique des parcelles 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Titre/ Achat  : 58,020 parcelles, soit 65% du total</a:t>
            </a:r>
            <a:endParaRPr lang="fr-FR" sz="2000" dirty="0" smtClean="0">
              <a:solidFill>
                <a:schemeClr val="tx1"/>
              </a:solidFill>
            </a:endParaRP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Titre/ Héritage : 13,830 parcelles, représentant 15.5% du total</a:t>
            </a:r>
            <a:endParaRPr lang="fr-FR" sz="2000" dirty="0" smtClean="0">
              <a:solidFill>
                <a:schemeClr val="tx1"/>
              </a:solidFill>
            </a:endParaRP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Mineur/ Partage : 6,636 parcelles, soit 7.4% du total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Mineur/Collectif : 4,206 parcelles, correspondant à 4.7% de l’ensemble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 Terres de l’Etat et Statut non déclaré : 3.4% des parcelles (chacun)</a:t>
            </a:r>
            <a:endParaRPr lang="fr-FR" sz="1600" b="1" dirty="0" smtClean="0">
              <a:solidFill>
                <a:schemeClr val="tx1"/>
              </a:solidFill>
            </a:endParaRPr>
          </a:p>
          <a:p>
            <a:endParaRPr lang="fr-FR" sz="1600" b="1" dirty="0" smtClean="0">
              <a:solidFill>
                <a:schemeClr val="tx1"/>
              </a:solidFill>
            </a:endParaRPr>
          </a:p>
          <a:p>
            <a:r>
              <a:rPr lang="fr-FR" sz="1600" b="1" dirty="0" smtClean="0">
                <a:solidFill>
                  <a:schemeClr val="tx1"/>
                </a:solidFill>
              </a:rPr>
              <a:t>Répartition des parcelles selon leur statut juridique</a:t>
            </a: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295400" y="3657600"/>
          <a:ext cx="69342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Structures foncières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38200"/>
            <a:ext cx="8915400" cy="60198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Statut Juridique des parcelles (Superficie)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Titre/ Achat  pour 65.7% des superficies </a:t>
            </a:r>
            <a:r>
              <a:rPr lang="fr-FR" sz="2000" dirty="0" smtClean="0">
                <a:solidFill>
                  <a:schemeClr val="tx1"/>
                </a:solidFill>
              </a:rPr>
              <a:t>(0.60 </a:t>
            </a:r>
            <a:r>
              <a:rPr lang="fr-FR" sz="2000" dirty="0" err="1" smtClean="0">
                <a:solidFill>
                  <a:schemeClr val="tx1"/>
                </a:solidFill>
              </a:rPr>
              <a:t>cx</a:t>
            </a:r>
            <a:r>
              <a:rPr lang="fr-FR" sz="2000" dirty="0" smtClean="0">
                <a:solidFill>
                  <a:schemeClr val="tx1"/>
                </a:solidFill>
              </a:rPr>
              <a:t> en moyenne)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Titre/ Héritage pour 15% des superficies </a:t>
            </a:r>
            <a:r>
              <a:rPr lang="fr-FR" sz="2000" dirty="0" smtClean="0">
                <a:solidFill>
                  <a:schemeClr val="tx1"/>
                </a:solidFill>
              </a:rPr>
              <a:t>(0.58 </a:t>
            </a:r>
            <a:r>
              <a:rPr lang="fr-FR" sz="2000" dirty="0" err="1" smtClean="0">
                <a:solidFill>
                  <a:schemeClr val="tx1"/>
                </a:solidFill>
              </a:rPr>
              <a:t>cx</a:t>
            </a:r>
            <a:r>
              <a:rPr lang="fr-FR" sz="2000" dirty="0" smtClean="0">
                <a:solidFill>
                  <a:schemeClr val="tx1"/>
                </a:solidFill>
              </a:rPr>
              <a:t> en moyenne)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Mineur/ Partage  : 6.7% des superficies </a:t>
            </a:r>
            <a:r>
              <a:rPr lang="fr-FR" sz="2000" dirty="0" smtClean="0">
                <a:solidFill>
                  <a:schemeClr val="tx1"/>
                </a:solidFill>
              </a:rPr>
              <a:t>(0.54 </a:t>
            </a:r>
            <a:r>
              <a:rPr lang="fr-FR" sz="2000" dirty="0" err="1" smtClean="0">
                <a:solidFill>
                  <a:schemeClr val="tx1"/>
                </a:solidFill>
              </a:rPr>
              <a:t>cx</a:t>
            </a:r>
            <a:r>
              <a:rPr lang="fr-FR" sz="2000" dirty="0" smtClean="0">
                <a:solidFill>
                  <a:schemeClr val="tx1"/>
                </a:solidFill>
              </a:rPr>
              <a:t> en moyenne) 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2000" b="1" dirty="0" smtClean="0">
                <a:solidFill>
                  <a:schemeClr val="tx1"/>
                </a:solidFill>
              </a:rPr>
              <a:t>Mineur/Collectif : 4.5% des superficies </a:t>
            </a:r>
            <a:r>
              <a:rPr lang="fr-FR" sz="2000" dirty="0" smtClean="0">
                <a:solidFill>
                  <a:schemeClr val="tx1"/>
                </a:solidFill>
              </a:rPr>
              <a:t>(0.57 </a:t>
            </a:r>
            <a:r>
              <a:rPr lang="fr-FR" sz="2000" dirty="0" err="1" smtClean="0">
                <a:solidFill>
                  <a:schemeClr val="tx1"/>
                </a:solidFill>
              </a:rPr>
              <a:t>cx</a:t>
            </a:r>
            <a:r>
              <a:rPr lang="fr-FR" sz="2000" dirty="0" smtClean="0">
                <a:solidFill>
                  <a:schemeClr val="tx1"/>
                </a:solidFill>
              </a:rPr>
              <a:t> en moyenne)</a:t>
            </a:r>
          </a:p>
          <a:p>
            <a:endParaRPr lang="fr-FR" sz="1600" b="1" dirty="0" smtClean="0">
              <a:solidFill>
                <a:schemeClr val="tx1"/>
              </a:solidFill>
            </a:endParaRPr>
          </a:p>
          <a:p>
            <a:r>
              <a:rPr lang="fr-FR" sz="1600" b="1" dirty="0" smtClean="0">
                <a:solidFill>
                  <a:schemeClr val="tx1"/>
                </a:solidFill>
              </a:rPr>
              <a:t>Répartition de la superficie des parcelles selon leur statut juridique</a:t>
            </a: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600200" y="3429000"/>
          <a:ext cx="6629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685799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Structures foncières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96" y="685800"/>
            <a:ext cx="9067800" cy="60198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Statut Juridique des parcelles et  le Genre : </a:t>
            </a:r>
          </a:p>
          <a:p>
            <a:pPr algn="l"/>
            <a:r>
              <a:rPr lang="fr-FR" sz="2000" b="1" dirty="0" smtClean="0">
                <a:solidFill>
                  <a:schemeClr val="tx1"/>
                </a:solidFill>
              </a:rPr>
              <a:t>     76.4% des parcelles sont exploitées par des hommes alors que 23.2% , par     </a:t>
            </a:r>
          </a:p>
          <a:p>
            <a:pPr algn="l"/>
            <a:r>
              <a:rPr lang="fr-FR" sz="2000" b="1" dirty="0" smtClean="0">
                <a:solidFill>
                  <a:schemeClr val="tx1"/>
                </a:solidFill>
              </a:rPr>
              <a:t>     des femmes.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Titre/ Achat  : 86.3% pour les hommes et 13.5% pour les femmes</a:t>
            </a:r>
            <a:endParaRPr lang="fr-FR" sz="1800" dirty="0" smtClean="0">
              <a:solidFill>
                <a:schemeClr val="tx1"/>
              </a:solidFill>
            </a:endParaRP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Titre/ Héritage :84.6% pour les hommes et 15.1% pour les femmes</a:t>
            </a:r>
            <a:endParaRPr lang="fr-FR" sz="1800" dirty="0" smtClean="0">
              <a:solidFill>
                <a:schemeClr val="tx1"/>
              </a:solidFill>
            </a:endParaRP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Mineur/ Partage : 88.9% pour les hommes et 10.7% pour les femmes</a:t>
            </a:r>
            <a:r>
              <a:rPr lang="fr-FR" sz="1800" dirty="0" smtClean="0">
                <a:solidFill>
                  <a:schemeClr val="tx1"/>
                </a:solidFill>
              </a:rPr>
              <a:t> 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Mineur/ collectif : 89.8% pour les hommes et 10.2% pour les femmes</a:t>
            </a:r>
            <a:endParaRPr lang="fr-FR" sz="1800" dirty="0" smtClean="0">
              <a:solidFill>
                <a:schemeClr val="tx1"/>
              </a:solidFill>
            </a:endParaRP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366778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parcelles selon le statut juridique et le sexe de l’exploitant</a:t>
            </a:r>
            <a:endParaRPr lang="fr-FR" sz="1400" b="1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4495800" y="4038600"/>
          <a:ext cx="4267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152400" y="4038600"/>
          <a:ext cx="3962400" cy="2565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8600" y="36576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parcelles selon le sexe du chef  de l’exploitation</a:t>
            </a:r>
            <a:endParaRPr lang="fr-F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Mode de faire-valoir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79.8% des parcelles sont en mode de faire-valoir direct (80.1% de la </a:t>
            </a: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    superficie des parcelles) ;</a:t>
            </a: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 12.3%, en MFV indirect dont 66% en métayage, soit 8.2% du total ;</a:t>
            </a: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 6.5%  sont exploitées sans autorisation préalable ;</a:t>
            </a: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r>
              <a:rPr lang="fr-FR" sz="1600" b="1" dirty="0" smtClean="0">
                <a:solidFill>
                  <a:schemeClr val="tx1"/>
                </a:solidFill>
              </a:rPr>
              <a:t>Répartition des parcelles selon le mode de faire-valoir</a:t>
            </a: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524000" y="3352800"/>
          <a:ext cx="6324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Mode de faire-valoir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96" y="838200"/>
            <a:ext cx="9067800" cy="60198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Mode de Faire-valoir des parcelles et  le Genre : </a:t>
            </a:r>
          </a:p>
          <a:p>
            <a:pPr lvl="1" algn="l"/>
            <a:endParaRPr lang="fr-FR" sz="800" b="1" dirty="0" smtClean="0">
              <a:solidFill>
                <a:schemeClr val="tx1"/>
              </a:solidFill>
            </a:endParaRP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MFV direct  : 85.9% pour les hommes et 13.9% pour les femmes</a:t>
            </a:r>
            <a:endParaRPr lang="fr-FR" sz="1800" dirty="0" smtClean="0">
              <a:solidFill>
                <a:schemeClr val="tx1"/>
              </a:solidFill>
            </a:endParaRP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MFV indirect/ Nature : 89.3% pour les hommes et 10.5% pour les femmes</a:t>
            </a:r>
            <a:endParaRPr lang="fr-FR" sz="1800" dirty="0" smtClean="0">
              <a:solidFill>
                <a:schemeClr val="tx1"/>
              </a:solidFill>
            </a:endParaRP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MFV indirect sans contrepartie : 86% pour les hommes et 13.5% pour les femmes</a:t>
            </a:r>
            <a:r>
              <a:rPr lang="fr-FR" sz="1800" dirty="0" smtClean="0">
                <a:solidFill>
                  <a:schemeClr val="tx1"/>
                </a:solidFill>
              </a:rPr>
              <a:t> 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MFV indirect service  : 81.5% pour les hommes et 15.4% pour les femmes</a:t>
            </a:r>
          </a:p>
          <a:p>
            <a:pPr lvl="1" algn="l">
              <a:buFont typeface="Courier New" pitchFamily="49" charset="0"/>
              <a:buChar char="o"/>
            </a:pPr>
            <a:r>
              <a:rPr lang="fr-FR" sz="1800" b="1" dirty="0" smtClean="0">
                <a:solidFill>
                  <a:schemeClr val="tx1"/>
                </a:solidFill>
              </a:rPr>
              <a:t> MFV sans autorisation préalable  : 90.9% pour les hommes et 8.7% pour les femmes</a:t>
            </a:r>
            <a:endParaRPr lang="fr-FR" sz="1800" dirty="0" smtClean="0">
              <a:solidFill>
                <a:schemeClr val="tx1"/>
              </a:solidFill>
            </a:endParaRP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31242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parcelles selon le statut juridique et le sexe de l’exploitant</a:t>
            </a:r>
            <a:endParaRPr lang="fr-FR" sz="1400" b="1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1676400" y="3657600"/>
          <a:ext cx="54864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838199"/>
          </a:xfrm>
        </p:spPr>
        <p:txBody>
          <a:bodyPr>
            <a:normAutofit/>
          </a:bodyPr>
          <a:lstStyle/>
          <a:p>
            <a:r>
              <a:rPr lang="fr-FR" b="1" dirty="0" smtClean="0"/>
              <a:t>Irrigation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4.9% des parcelles sont irriguées, correspondant </a:t>
            </a:r>
            <a:r>
              <a:rPr lang="fr-FR" sz="2400" b="1" dirty="0" smtClean="0">
                <a:solidFill>
                  <a:schemeClr val="tx1"/>
                </a:solidFill>
                <a:latin typeface="Calibri"/>
                <a:cs typeface="Calibri"/>
              </a:rPr>
              <a:t>à 5.9</a:t>
            </a:r>
            <a:r>
              <a:rPr lang="fr-FR" sz="2400" b="1" dirty="0" smtClean="0">
                <a:solidFill>
                  <a:schemeClr val="tx1"/>
                </a:solidFill>
              </a:rPr>
              <a:t> % de la SAU </a:t>
            </a: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   totale (</a:t>
            </a:r>
            <a:r>
              <a:rPr lang="fr-FR" sz="2400" b="1" dirty="0" smtClean="0">
                <a:solidFill>
                  <a:srgbClr val="FF0000"/>
                </a:solidFill>
              </a:rPr>
              <a:t>14.3% des P.I. sont exploitées par des femmes</a:t>
            </a:r>
            <a:r>
              <a:rPr lang="fr-FR" sz="2400" b="1" dirty="0" smtClean="0">
                <a:solidFill>
                  <a:schemeClr val="tx1"/>
                </a:solidFill>
              </a:rPr>
              <a:t>)</a:t>
            </a: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SAU moyenne de la parcelle irriguée : 0,65 </a:t>
            </a:r>
            <a:r>
              <a:rPr lang="fr-FR" sz="2400" b="1" dirty="0" err="1" smtClean="0">
                <a:solidFill>
                  <a:schemeClr val="tx1"/>
                </a:solidFill>
              </a:rPr>
              <a:t>cx</a:t>
            </a:r>
            <a:r>
              <a:rPr lang="fr-FR" sz="2400" b="1" dirty="0" smtClean="0">
                <a:solidFill>
                  <a:schemeClr val="tx1"/>
                </a:solidFill>
              </a:rPr>
              <a:t>  </a:t>
            </a: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SAU moyenne de la parcelle  non irriguée : 0,53 </a:t>
            </a:r>
            <a:r>
              <a:rPr lang="fr-FR" sz="2400" b="1" dirty="0" err="1" smtClean="0">
                <a:solidFill>
                  <a:schemeClr val="tx1"/>
                </a:solidFill>
              </a:rPr>
              <a:t>cx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tx1"/>
                </a:solidFill>
              </a:rPr>
              <a:t>89.2% des parcelles sont irriguées par l’eau des fleuves/rivières et </a:t>
            </a: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   barrage </a:t>
            </a:r>
          </a:p>
          <a:p>
            <a:pPr algn="l"/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r>
              <a:rPr lang="fr-FR" sz="1600" b="1" dirty="0" smtClean="0">
                <a:solidFill>
                  <a:schemeClr val="tx1"/>
                </a:solidFill>
              </a:rPr>
              <a:t>   Part  des parcelles irrigu</a:t>
            </a:r>
            <a:r>
              <a:rPr lang="fr-FR" sz="1600" b="1" dirty="0" smtClean="0">
                <a:solidFill>
                  <a:schemeClr val="tx1"/>
                </a:solidFill>
                <a:latin typeface="Calibri"/>
                <a:cs typeface="Calibri"/>
              </a:rPr>
              <a:t>ée</a:t>
            </a:r>
            <a:r>
              <a:rPr lang="fr-FR" sz="1600" b="1" dirty="0" smtClean="0">
                <a:solidFill>
                  <a:schemeClr val="tx1"/>
                </a:solidFill>
              </a:rPr>
              <a:t>s et de leur SAU	         Répartition  des parcelles irrigu</a:t>
            </a:r>
            <a:r>
              <a:rPr lang="fr-FR" sz="1600" b="1" dirty="0" smtClean="0">
                <a:solidFill>
                  <a:schemeClr val="tx1"/>
                </a:solidFill>
                <a:cs typeface="Calibri"/>
              </a:rPr>
              <a:t>ée</a:t>
            </a:r>
            <a:r>
              <a:rPr lang="fr-FR" sz="1600" b="1" dirty="0" smtClean="0">
                <a:solidFill>
                  <a:schemeClr val="tx1"/>
                </a:solidFill>
              </a:rPr>
              <a:t>s selon</a:t>
            </a:r>
          </a:p>
          <a:p>
            <a:pPr algn="l"/>
            <a:r>
              <a:rPr lang="fr-FR" sz="1600" b="1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l’origine de l’eau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28600" y="4162425"/>
          <a:ext cx="3657600" cy="254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572000" y="4419600"/>
          <a:ext cx="4105275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Occupations de sol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33400"/>
            <a:ext cx="8991600" cy="6248400"/>
          </a:xfrm>
        </p:spPr>
        <p:txBody>
          <a:bodyPr>
            <a:normAutofit/>
          </a:bodyPr>
          <a:lstStyle/>
          <a:p>
            <a:r>
              <a:rPr lang="fr-FR" sz="1800" dirty="0" smtClean="0"/>
              <a:t>En considérant l’occupation du sol pendant plusieurs saisons, les associations et les occupations de cultures ainsi que les occupations non agricoles, la superficie réelle cultivée est de </a:t>
            </a:r>
            <a:r>
              <a:rPr lang="fr-FR" sz="1800" b="1" dirty="0" smtClean="0"/>
              <a:t>72,893.4 </a:t>
            </a:r>
            <a:r>
              <a:rPr lang="fr-FR" sz="1800" b="1" dirty="0" err="1" smtClean="0"/>
              <a:t>cx</a:t>
            </a:r>
            <a:r>
              <a:rPr lang="fr-FR" sz="1800" dirty="0" smtClean="0"/>
              <a:t> alors que la superficie des parcelles n’est que </a:t>
            </a:r>
            <a:r>
              <a:rPr lang="fr-FR" sz="1800" b="1" dirty="0" smtClean="0"/>
              <a:t>53,423.4 </a:t>
            </a:r>
            <a:r>
              <a:rPr lang="fr-FR" sz="1800" b="1" dirty="0" err="1" smtClean="0"/>
              <a:t>cx</a:t>
            </a:r>
            <a:r>
              <a:rPr lang="fr-FR" sz="1800" dirty="0" smtClean="0"/>
              <a:t>. (Taux d’utilisation de la terre : </a:t>
            </a:r>
            <a:r>
              <a:rPr lang="fr-FR" sz="1800" b="1" dirty="0" smtClean="0"/>
              <a:t>136.4%</a:t>
            </a:r>
            <a:r>
              <a:rPr lang="fr-FR" sz="1800" dirty="0" smtClean="0"/>
              <a:t>)</a:t>
            </a:r>
          </a:p>
          <a:p>
            <a:r>
              <a:rPr lang="fr-FR" sz="1800" dirty="0" smtClean="0"/>
              <a:t>Les superficies cultivées en première saison  et  celles des  cultures  pérennes couvrent 82.8% des occupations</a:t>
            </a:r>
          </a:p>
          <a:p>
            <a:r>
              <a:rPr lang="fr-FR" sz="1800" b="1" dirty="0" smtClean="0"/>
              <a:t>Les superficies cultivées  par type de culture 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10.2% de la superficie totale des spéculations sont en monoculture;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Les associations représentent 70.5%; 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 smtClean="0"/>
              <a:t>Les cultures pérennes couvrent 15.9% de la superficie totale </a:t>
            </a:r>
          </a:p>
          <a:p>
            <a:pPr algn="ctr">
              <a:buNone/>
            </a:pPr>
            <a:endParaRPr lang="fr-FR" sz="800" b="1" dirty="0" smtClean="0"/>
          </a:p>
          <a:p>
            <a:pPr algn="ctr">
              <a:buNone/>
            </a:pPr>
            <a:r>
              <a:rPr lang="fr-FR" sz="1400" b="1" dirty="0" smtClean="0"/>
              <a:t>Répartition des superficies cultivées par type de culture</a:t>
            </a:r>
            <a:endParaRPr lang="fr-FR" sz="1400" b="1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066800" y="4038600"/>
          <a:ext cx="7315200" cy="2654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Occupations de sol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fr-FR" sz="1800" b="1" dirty="0" smtClean="0"/>
              <a:t>Superficies des grands groupes d’occupations de sol :</a:t>
            </a:r>
          </a:p>
          <a:p>
            <a:pPr>
              <a:buFont typeface="Wingdings" pitchFamily="2" charset="2"/>
              <a:buChar char="Ø"/>
            </a:pPr>
            <a:r>
              <a:rPr lang="fr-FR" sz="1800" b="1" dirty="0" smtClean="0"/>
              <a:t>Les céréales :</a:t>
            </a:r>
            <a:r>
              <a:rPr lang="fr-FR" sz="1800" dirty="0" smtClean="0"/>
              <a:t> 17,231.8 </a:t>
            </a:r>
            <a:r>
              <a:rPr lang="fr-FR" sz="1800" dirty="0" err="1" smtClean="0"/>
              <a:t>cx</a:t>
            </a:r>
            <a:r>
              <a:rPr lang="fr-FR" sz="1800" dirty="0" smtClean="0"/>
              <a:t>, soit 23.6% des superficies totales cultivées dont 71.2% en 1</a:t>
            </a:r>
            <a:r>
              <a:rPr lang="fr-FR" sz="1800" baseline="30000" dirty="0" smtClean="0">
                <a:cs typeface="Calibri"/>
              </a:rPr>
              <a:t>è</a:t>
            </a:r>
            <a:r>
              <a:rPr lang="fr-FR" sz="1800" baseline="30000" dirty="0" smtClean="0"/>
              <a:t>re</a:t>
            </a:r>
            <a:r>
              <a:rPr lang="fr-FR" sz="1800" dirty="0" smtClean="0"/>
              <a:t> saison ;</a:t>
            </a:r>
          </a:p>
          <a:p>
            <a:pPr>
              <a:buFont typeface="Wingdings" pitchFamily="2" charset="2"/>
              <a:buChar char="Ø"/>
            </a:pPr>
            <a:r>
              <a:rPr lang="fr-FR" sz="1800" b="1" dirty="0" smtClean="0"/>
              <a:t>Les légumineuses :</a:t>
            </a:r>
            <a:r>
              <a:rPr lang="fr-FR" sz="1800" dirty="0" smtClean="0"/>
              <a:t> 19,544.6 </a:t>
            </a:r>
            <a:r>
              <a:rPr lang="fr-FR" sz="1800" dirty="0" err="1" smtClean="0"/>
              <a:t>cx</a:t>
            </a:r>
            <a:r>
              <a:rPr lang="fr-FR" sz="1800" dirty="0" smtClean="0"/>
              <a:t> , soit 26.8% des superficies totales dont 80.7% en 1</a:t>
            </a:r>
            <a:r>
              <a:rPr lang="fr-FR" sz="1800" baseline="30000" dirty="0" smtClean="0">
                <a:latin typeface="Calibri"/>
                <a:cs typeface="Calibri"/>
              </a:rPr>
              <a:t>è</a:t>
            </a:r>
            <a:r>
              <a:rPr lang="fr-FR" sz="1800" baseline="30000" dirty="0" smtClean="0"/>
              <a:t>re</a:t>
            </a:r>
            <a:r>
              <a:rPr lang="fr-FR" sz="1800" dirty="0" smtClean="0"/>
              <a:t> saison; </a:t>
            </a:r>
          </a:p>
          <a:p>
            <a:pPr>
              <a:buFont typeface="Wingdings" pitchFamily="2" charset="2"/>
              <a:buChar char="Ø"/>
            </a:pPr>
            <a:r>
              <a:rPr lang="fr-FR" sz="1800" b="1" dirty="0" smtClean="0"/>
              <a:t>Les légumes :</a:t>
            </a:r>
            <a:r>
              <a:rPr lang="fr-FR" sz="1800" dirty="0" smtClean="0"/>
              <a:t> 14,743.6 </a:t>
            </a:r>
            <a:r>
              <a:rPr lang="fr-FR" sz="1800" dirty="0" err="1" smtClean="0"/>
              <a:t>cx</a:t>
            </a:r>
            <a:r>
              <a:rPr lang="fr-FR" sz="1800" dirty="0" smtClean="0"/>
              <a:t>, soit 20.2% des superficies totales dont 82.4% en 1</a:t>
            </a:r>
            <a:r>
              <a:rPr lang="fr-FR" sz="1800" baseline="30000" dirty="0" smtClean="0">
                <a:cs typeface="Calibri"/>
              </a:rPr>
              <a:t>è</a:t>
            </a:r>
            <a:r>
              <a:rPr lang="fr-FR" sz="1800" baseline="30000" dirty="0" smtClean="0"/>
              <a:t>re</a:t>
            </a:r>
            <a:r>
              <a:rPr lang="fr-FR" sz="1800" dirty="0" smtClean="0"/>
              <a:t> saison ; </a:t>
            </a:r>
          </a:p>
          <a:p>
            <a:pPr>
              <a:buFont typeface="Wingdings" pitchFamily="2" charset="2"/>
              <a:buChar char="Ø"/>
            </a:pPr>
            <a:r>
              <a:rPr lang="fr-FR" sz="1800" b="1" dirty="0" smtClean="0"/>
              <a:t>Les oléagineuses  :</a:t>
            </a:r>
            <a:r>
              <a:rPr lang="fr-FR" sz="1800" dirty="0" smtClean="0"/>
              <a:t> 8,963 </a:t>
            </a:r>
            <a:r>
              <a:rPr lang="fr-FR" sz="1800" dirty="0" err="1" smtClean="0"/>
              <a:t>cx</a:t>
            </a:r>
            <a:r>
              <a:rPr lang="fr-FR" sz="1800" dirty="0" smtClean="0"/>
              <a:t>, représentant 12.3% des superficies totales</a:t>
            </a:r>
          </a:p>
          <a:p>
            <a:pPr>
              <a:buNone/>
            </a:pPr>
            <a:endParaRPr lang="fr-FR" sz="800" dirty="0" smtClean="0"/>
          </a:p>
          <a:p>
            <a:pPr algn="ctr">
              <a:buNone/>
            </a:pPr>
            <a:endParaRPr lang="fr-FR" sz="1400" b="1" dirty="0" smtClean="0"/>
          </a:p>
          <a:p>
            <a:pPr algn="ctr">
              <a:buNone/>
            </a:pPr>
            <a:r>
              <a:rPr lang="fr-FR" sz="1500" b="1" dirty="0" smtClean="0"/>
              <a:t>Répartition des superficies cultivées par grands groupes de culture</a:t>
            </a:r>
            <a:endParaRPr lang="fr-FR" sz="1500" b="1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295400" y="3200400"/>
          <a:ext cx="7239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Occupations de sol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/>
          </a:bodyPr>
          <a:lstStyle/>
          <a:p>
            <a:r>
              <a:rPr lang="fr-FR" sz="3000" b="1" dirty="0" smtClean="0"/>
              <a:t>Superficies des principales cultures :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Ma</a:t>
            </a:r>
            <a:r>
              <a:rPr lang="fr-FR" sz="2400" b="1" dirty="0" smtClean="0">
                <a:latin typeface="Calibri"/>
                <a:cs typeface="Calibri"/>
              </a:rPr>
              <a:t>ï</a:t>
            </a:r>
            <a:r>
              <a:rPr lang="fr-FR" sz="2400" b="1" dirty="0" smtClean="0"/>
              <a:t>s :</a:t>
            </a:r>
            <a:r>
              <a:rPr lang="fr-FR" sz="2400" dirty="0" smtClean="0"/>
              <a:t> 10,189.7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59.1% des superficies des céréales dont 74.3% en 1</a:t>
            </a:r>
            <a:r>
              <a:rPr lang="fr-FR" sz="2400" baseline="30000" dirty="0" smtClean="0">
                <a:latin typeface="Calibri"/>
                <a:cs typeface="Calibri"/>
              </a:rPr>
              <a:t>è</a:t>
            </a:r>
            <a:r>
              <a:rPr lang="fr-FR" sz="2400" baseline="30000" dirty="0" smtClean="0"/>
              <a:t>re</a:t>
            </a:r>
            <a:r>
              <a:rPr lang="fr-FR" sz="2400" dirty="0" smtClean="0"/>
              <a:t> saison 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Riz</a:t>
            </a:r>
            <a:r>
              <a:rPr lang="fr-FR" sz="2400" dirty="0" smtClean="0"/>
              <a:t> : 6,709.6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38.9% des superficies des céréales dont 65.6% en 1</a:t>
            </a:r>
            <a:r>
              <a:rPr lang="fr-FR" sz="2400" baseline="30000" dirty="0" smtClean="0"/>
              <a:t>ère</a:t>
            </a:r>
            <a:r>
              <a:rPr lang="fr-FR" sz="2400" dirty="0" smtClean="0"/>
              <a:t> saison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Haricot :</a:t>
            </a:r>
            <a:r>
              <a:rPr lang="fr-FR" sz="2400" dirty="0" smtClean="0"/>
              <a:t> 9,749.3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49.9 % des superficies des légumineuses dont 82.1% en première saison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Pois inconnu :</a:t>
            </a:r>
            <a:r>
              <a:rPr lang="fr-FR" sz="2400" dirty="0" smtClean="0"/>
              <a:t> 5,205.6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26.6% des superficies des légumineuses dont  75.3% en première saison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Pois </a:t>
            </a:r>
            <a:r>
              <a:rPr lang="fr-FR" sz="2400" b="1" dirty="0" err="1" smtClean="0"/>
              <a:t>congo</a:t>
            </a:r>
            <a:r>
              <a:rPr lang="fr-FR" sz="2400" b="1" dirty="0" smtClean="0"/>
              <a:t> :</a:t>
            </a:r>
            <a:r>
              <a:rPr lang="fr-FR" sz="2400" dirty="0" smtClean="0"/>
              <a:t> 4,360.7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22.3% des superficies des légumineuses dont  75.3% en première saison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Manioc (doux et amère) : </a:t>
            </a:r>
            <a:r>
              <a:rPr lang="fr-FR" sz="2400" dirty="0" smtClean="0"/>
              <a:t>8,025.4 </a:t>
            </a:r>
            <a:r>
              <a:rPr lang="fr-FR" sz="2400" dirty="0" err="1" smtClean="0"/>
              <a:t>cx</a:t>
            </a:r>
            <a:r>
              <a:rPr lang="fr-FR" sz="2400" dirty="0" smtClean="0"/>
              <a:t> , soit 59.6% des superficies des racines et tubercules, et 11% des superficies totales cultivées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Occupations de sol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/>
          </a:bodyPr>
          <a:lstStyle/>
          <a:p>
            <a:r>
              <a:rPr lang="fr-FR" sz="3000" b="1" dirty="0" smtClean="0"/>
              <a:t>Superficies des principales cultures :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Patate : </a:t>
            </a:r>
            <a:r>
              <a:rPr lang="fr-FR" sz="2400" dirty="0" smtClean="0"/>
              <a:t>2,664.1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19.8% des superficies des racines et tubercules, et 3.7% des superficies totales cultivées</a:t>
            </a:r>
            <a:endParaRPr lang="fr-FR" sz="2400" b="1" dirty="0" smtClean="0"/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Igname: </a:t>
            </a:r>
            <a:r>
              <a:rPr lang="fr-FR" sz="2400" dirty="0" smtClean="0"/>
              <a:t>2,336.7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17.4% des superficies des racines et tubercules et 3.2% des superficies totales cultivées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Banane et plantains :</a:t>
            </a:r>
            <a:r>
              <a:rPr lang="fr-FR" sz="2400" dirty="0" smtClean="0"/>
              <a:t> 2,562.6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92.3% des superficies des fruits tropicaux et 3.5% des superficies totales cultivées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Arachide :</a:t>
            </a:r>
            <a:r>
              <a:rPr lang="fr-FR" sz="2400" dirty="0" smtClean="0"/>
              <a:t> 8,902.3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99.3% des superficies totales cultivées et </a:t>
            </a:r>
          </a:p>
          <a:p>
            <a:pPr>
              <a:buNone/>
            </a:pPr>
            <a:r>
              <a:rPr lang="fr-FR" sz="2400" dirty="0" smtClean="0"/>
              <a:t>      12.3%  des superficies  totales cultivées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Café</a:t>
            </a:r>
            <a:r>
              <a:rPr lang="fr-FR" sz="2400" dirty="0" smtClean="0"/>
              <a:t> : 1,576.7 </a:t>
            </a:r>
            <a:r>
              <a:rPr lang="fr-FR" sz="2400" dirty="0" err="1" smtClean="0"/>
              <a:t>cx</a:t>
            </a:r>
            <a:r>
              <a:rPr lang="fr-FR" sz="2400" dirty="0" smtClean="0"/>
              <a:t>, soit 2.5% des superficies  totales cultivées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Occupations de sol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400" b="1" dirty="0" smtClean="0"/>
              <a:t>Arbres , arbustes et autres cultures dispersés :</a:t>
            </a:r>
            <a:r>
              <a:rPr lang="fr-FR" sz="2400" dirty="0" smtClean="0"/>
              <a:t> </a:t>
            </a:r>
          </a:p>
          <a:p>
            <a:pPr>
              <a:buNone/>
            </a:pPr>
            <a:r>
              <a:rPr lang="fr-FR" sz="2400" dirty="0" smtClean="0"/>
              <a:t>    - 2,149,353 dont 83.8% sont productifs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Parmi ces arbres, on compte : </a:t>
            </a:r>
          </a:p>
          <a:p>
            <a:pPr>
              <a:buNone/>
            </a:pPr>
            <a:r>
              <a:rPr lang="fr-FR" sz="2400" dirty="0" smtClean="0"/>
              <a:t>   - 21.5% bananes et plantains, soit 463,023</a:t>
            </a:r>
          </a:p>
          <a:p>
            <a:pPr>
              <a:buNone/>
            </a:pPr>
            <a:r>
              <a:rPr lang="fr-FR" sz="2400" dirty="0" smtClean="0"/>
              <a:t>   - 20.9% manguiers, soit 449,300 unités</a:t>
            </a:r>
          </a:p>
          <a:p>
            <a:pPr>
              <a:buNone/>
            </a:pPr>
            <a:r>
              <a:rPr lang="fr-FR" sz="2400" dirty="0" smtClean="0"/>
              <a:t>   - 14.5% arbres forestiers, 311,760 unités</a:t>
            </a:r>
          </a:p>
          <a:p>
            <a:pPr>
              <a:buNone/>
            </a:pPr>
            <a:r>
              <a:rPr lang="fr-FR" sz="2400" dirty="0" smtClean="0"/>
              <a:t>   - 10.3% canne-à-sucre, 220,624 unités</a:t>
            </a:r>
          </a:p>
          <a:p>
            <a:pPr>
              <a:buNone/>
            </a:pPr>
            <a:r>
              <a:rPr lang="fr-FR" sz="2400" dirty="0" smtClean="0"/>
              <a:t>   - 7.7% agrumes, soit 165,694 unités</a:t>
            </a:r>
          </a:p>
          <a:p>
            <a:pPr>
              <a:buNone/>
            </a:pPr>
            <a:r>
              <a:rPr lang="fr-FR" sz="2400" dirty="0" smtClean="0"/>
              <a:t>   - 6.1% avocatiers, soit 131,338</a:t>
            </a:r>
          </a:p>
          <a:p>
            <a:pPr>
              <a:buNone/>
            </a:pPr>
            <a:r>
              <a:rPr lang="fr-FR" sz="2400" dirty="0" smtClean="0"/>
              <a:t>   - 2.9% caféiers, soit 61,472 unités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5486400" y="4114800"/>
          <a:ext cx="36576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5638800" y="1295400"/>
          <a:ext cx="3277960" cy="2174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096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Elevage et autres productions animales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Cheptel :</a:t>
            </a:r>
            <a:r>
              <a:rPr lang="fr-FR" sz="2800" dirty="0" smtClean="0"/>
              <a:t>  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154,454 têtes sont recensées dont :</a:t>
            </a:r>
          </a:p>
          <a:p>
            <a:pPr>
              <a:buNone/>
            </a:pPr>
            <a:r>
              <a:rPr lang="fr-FR" sz="2400" dirty="0" smtClean="0"/>
              <a:t>       - 44.4% de Bovins ; </a:t>
            </a:r>
          </a:p>
          <a:p>
            <a:pPr>
              <a:buNone/>
            </a:pPr>
            <a:r>
              <a:rPr lang="fr-FR" sz="2400" dirty="0" smtClean="0"/>
              <a:t>       - 37.2% de caprins locaux ;</a:t>
            </a:r>
          </a:p>
          <a:p>
            <a:pPr>
              <a:buNone/>
            </a:pPr>
            <a:r>
              <a:rPr lang="fr-FR" sz="2400" dirty="0" smtClean="0"/>
              <a:t>       - 15.4% de porcins; </a:t>
            </a:r>
          </a:p>
          <a:p>
            <a:pPr>
              <a:buNone/>
            </a:pPr>
            <a:endParaRPr lang="fr-FR" sz="800" b="1" dirty="0" smtClean="0"/>
          </a:p>
          <a:p>
            <a:pPr>
              <a:buNone/>
            </a:pPr>
            <a:r>
              <a:rPr lang="fr-FR" sz="2000" b="1" dirty="0" smtClean="0"/>
              <a:t>        N.B 85.3% du cheptel total sont en propriété.</a:t>
            </a:r>
          </a:p>
          <a:p>
            <a:pPr>
              <a:buNone/>
            </a:pPr>
            <a:endParaRPr lang="fr-FR" sz="2000" dirty="0" smtClean="0"/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74.9 % du cheptel total sont des femelles :</a:t>
            </a:r>
          </a:p>
          <a:p>
            <a:pPr>
              <a:buNone/>
            </a:pPr>
            <a:r>
              <a:rPr lang="fr-FR" sz="2400" dirty="0" smtClean="0"/>
              <a:t>       - 78.1% chez les bovins;</a:t>
            </a:r>
          </a:p>
          <a:p>
            <a:pPr>
              <a:buNone/>
            </a:pPr>
            <a:r>
              <a:rPr lang="fr-FR" sz="2400" dirty="0" smtClean="0"/>
              <a:t>       - 76.6% chez les caprins améliorés;</a:t>
            </a:r>
          </a:p>
          <a:p>
            <a:pPr>
              <a:buNone/>
            </a:pPr>
            <a:r>
              <a:rPr lang="fr-FR" sz="2400" dirty="0" smtClean="0"/>
              <a:t>       - 75% chez les caprins locaux;</a:t>
            </a:r>
          </a:p>
          <a:p>
            <a:pPr>
              <a:buNone/>
            </a:pPr>
            <a:r>
              <a:rPr lang="fr-FR" sz="2400" dirty="0" smtClean="0"/>
              <a:t>       - 71.3% chez les ovins;</a:t>
            </a:r>
          </a:p>
          <a:p>
            <a:pPr>
              <a:buNone/>
            </a:pPr>
            <a:r>
              <a:rPr lang="fr-FR" sz="2400" dirty="0" smtClean="0"/>
              <a:t>       - 66.2% chez les porcins;</a:t>
            </a:r>
            <a:endParaRPr lang="fr-FR" sz="2400" b="1" dirty="0" smtClean="0"/>
          </a:p>
          <a:p>
            <a:endParaRPr lang="fr-FR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638800" y="838200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Répartition du cheptel par espèce</a:t>
            </a:r>
            <a:endParaRPr lang="fr-FR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91200" y="40386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Répartition du cheptel par espèce et selon le sexe</a:t>
            </a:r>
            <a:endParaRPr lang="fr-FR" sz="1600" b="1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5486400" y="1219200"/>
          <a:ext cx="3425428" cy="1821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5334000" y="4572000"/>
          <a:ext cx="3648075" cy="2107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6096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Elevage et autres productions animales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763000" cy="5715000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Capacité reproductive du cheptel :</a:t>
            </a:r>
            <a:r>
              <a:rPr lang="fr-FR" sz="2800" dirty="0" smtClean="0"/>
              <a:t>  </a:t>
            </a:r>
            <a:r>
              <a:rPr lang="fr-FR" sz="2800" b="1" dirty="0" smtClean="0"/>
              <a:t>82.9%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95,917 femelles reproductives,</a:t>
            </a:r>
          </a:p>
          <a:p>
            <a:pPr>
              <a:buNone/>
            </a:pPr>
            <a:r>
              <a:rPr lang="fr-FR" sz="2400" dirty="0" smtClean="0"/>
              <a:t>    âgées d’un an et plus, sont comptées</a:t>
            </a:r>
          </a:p>
          <a:p>
            <a:pPr>
              <a:buNone/>
            </a:pPr>
            <a:endParaRPr lang="fr-FR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Les bovins et les caprins locaux ont les plus fortes</a:t>
            </a:r>
          </a:p>
          <a:p>
            <a:pPr>
              <a:buNone/>
            </a:pPr>
            <a:r>
              <a:rPr lang="fr-FR" sz="2400" dirty="0" smtClean="0"/>
              <a:t>     capacités de reproduction avec </a:t>
            </a:r>
          </a:p>
          <a:p>
            <a:pPr>
              <a:buNone/>
            </a:pPr>
            <a:r>
              <a:rPr lang="fr-FR" sz="2400" dirty="0" smtClean="0"/>
              <a:t>      respectivement 87.2 et 80.6%. </a:t>
            </a:r>
          </a:p>
          <a:p>
            <a:pPr>
              <a:buNone/>
            </a:pPr>
            <a:endParaRPr lang="fr-FR" sz="2400" dirty="0" smtClean="0"/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Les caprins améliorés ont la capacité </a:t>
            </a:r>
          </a:p>
          <a:p>
            <a:pPr>
              <a:buNone/>
            </a:pPr>
            <a:r>
              <a:rPr lang="fr-FR" sz="2400" dirty="0" smtClean="0"/>
              <a:t>     reproductive la moins importante</a:t>
            </a:r>
          </a:p>
          <a:p>
            <a:pPr>
              <a:buNone/>
            </a:pPr>
            <a:r>
              <a:rPr lang="fr-FR" sz="2400" dirty="0" smtClean="0"/>
              <a:t>     de l’ensemble avec 55.6% de femelles</a:t>
            </a:r>
          </a:p>
          <a:p>
            <a:pPr>
              <a:buNone/>
            </a:pPr>
            <a:r>
              <a:rPr lang="fr-FR" sz="2400" dirty="0" smtClean="0"/>
              <a:t>      de plus d’un an et plus sur l’ensemble.</a:t>
            </a:r>
            <a:endParaRPr lang="en-US" sz="2400" dirty="0" smtClean="0"/>
          </a:p>
        </p:txBody>
      </p:sp>
      <p:graphicFrame>
        <p:nvGraphicFramePr>
          <p:cNvPr id="6" name="Chart 5"/>
          <p:cNvGraphicFramePr/>
          <p:nvPr/>
        </p:nvGraphicFramePr>
        <p:xfrm>
          <a:off x="5334000" y="3352800"/>
          <a:ext cx="3580039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6096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Elevage et autres productions animales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Aviculture :</a:t>
            </a:r>
            <a:r>
              <a:rPr lang="fr-FR" sz="2800" dirty="0" smtClean="0"/>
              <a:t>  30,978 exploitations, soit 74.2% du total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Aviculture moderne : embryonnaire avec 0.2% exploitations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Aviculture traditionnelle prédominante avec 339,982 têtes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En moyenne, on compte 11 volailles par exploitation  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L’ élevage de poules, prédominant, est pratiqué sur 73% des exploitations et totalise 295,368 unités, soit 86.9% du total de la volaille</a:t>
            </a:r>
            <a:endParaRPr lang="fr-FR" sz="1600" b="1" dirty="0" smtClean="0"/>
          </a:p>
          <a:p>
            <a:pPr algn="ctr">
              <a:buNone/>
            </a:pPr>
            <a:r>
              <a:rPr lang="fr-FR" sz="1600" b="1" dirty="0" smtClean="0"/>
              <a:t>Répartition des effectifs des volailles par type</a:t>
            </a:r>
            <a:endParaRPr lang="en-US" sz="1600" b="1" dirty="0" smtClean="0"/>
          </a:p>
        </p:txBody>
      </p:sp>
      <p:graphicFrame>
        <p:nvGraphicFramePr>
          <p:cNvPr id="5" name="Chart 4"/>
          <p:cNvGraphicFramePr/>
          <p:nvPr/>
        </p:nvGraphicFramePr>
        <p:xfrm>
          <a:off x="2057400" y="4038600"/>
          <a:ext cx="4646083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750" y="152400"/>
            <a:ext cx="8534400" cy="6096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Elevage et autres productions animales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50" y="914400"/>
            <a:ext cx="9067800" cy="5943600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Equidés :</a:t>
            </a:r>
            <a:r>
              <a:rPr lang="fr-FR" sz="2800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fr-FR" sz="2400" dirty="0" smtClean="0"/>
              <a:t>28,227 têtes recensées </a:t>
            </a:r>
          </a:p>
          <a:p>
            <a:pPr>
              <a:buNone/>
            </a:pPr>
            <a:r>
              <a:rPr lang="fr-FR" sz="2400" dirty="0" smtClean="0"/>
              <a:t>                          sur 44.2%  exploitations</a:t>
            </a:r>
          </a:p>
          <a:p>
            <a:pPr>
              <a:buNone/>
            </a:pPr>
            <a:r>
              <a:rPr lang="fr-FR" sz="2400" dirty="0" smtClean="0"/>
              <a:t>    - 66.7%  de chevaux;</a:t>
            </a:r>
          </a:p>
          <a:p>
            <a:pPr>
              <a:buNone/>
            </a:pPr>
            <a:r>
              <a:rPr lang="fr-FR" sz="2400" dirty="0" smtClean="0"/>
              <a:t>    - 26.2% d’ânes;</a:t>
            </a:r>
          </a:p>
          <a:p>
            <a:pPr>
              <a:buNone/>
            </a:pPr>
            <a:r>
              <a:rPr lang="fr-FR" sz="2400" dirty="0" smtClean="0"/>
              <a:t>    - 7.1% de mulets.</a:t>
            </a:r>
          </a:p>
          <a:p>
            <a:pPr>
              <a:buNone/>
            </a:pPr>
            <a:endParaRPr lang="fr-FR" sz="2800" dirty="0" smtClean="0">
              <a:solidFill>
                <a:srgbClr val="002060"/>
              </a:solidFill>
            </a:endParaRPr>
          </a:p>
          <a:p>
            <a:r>
              <a:rPr lang="fr-FR" sz="2800" b="1" dirty="0" smtClean="0"/>
              <a:t>Apiculture : </a:t>
            </a:r>
          </a:p>
          <a:p>
            <a:pPr>
              <a:buNone/>
            </a:pPr>
            <a:r>
              <a:rPr lang="fr-FR" sz="2400" dirty="0" smtClean="0"/>
              <a:t>    - 410exploitations  concernées,</a:t>
            </a:r>
          </a:p>
          <a:p>
            <a:pPr>
              <a:buNone/>
            </a:pPr>
            <a:r>
              <a:rPr lang="fr-FR" sz="2400" dirty="0" smtClean="0"/>
              <a:t>      soit 1% du total des exploitations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     - 3,189 ruches dont 66.3% de type </a:t>
            </a:r>
          </a:p>
          <a:p>
            <a:pPr>
              <a:buNone/>
            </a:pPr>
            <a:r>
              <a:rPr lang="fr-FR" sz="2400" dirty="0" smtClean="0"/>
              <a:t>        traditionnel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5029200" y="914400"/>
          <a:ext cx="3805237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5105400" y="3962400"/>
          <a:ext cx="3876675" cy="2717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Main d’œuvre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91600" cy="5943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b="1" dirty="0" smtClean="0"/>
              <a:t>Main d’œuvre familiale et salariale : </a:t>
            </a:r>
            <a:r>
              <a:rPr lang="fr-FR" sz="2400" b="1" dirty="0" smtClean="0"/>
              <a:t>189,322</a:t>
            </a:r>
            <a:r>
              <a:rPr lang="fr-FR" sz="2200" dirty="0" smtClean="0"/>
              <a:t> personnes  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200" dirty="0" smtClean="0"/>
              <a:t>      - 56.8% concerne la MO familiale et permanente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200" dirty="0" smtClean="0"/>
              <a:t>      - 41.8% sont fournis par les aides familiales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200" dirty="0" smtClean="0"/>
              <a:t>      - 1.5% constituent les salariés permanents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200" dirty="0" smtClean="0"/>
              <a:t>De cette MO familiale et permanente, 44.2% sont des femmes 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228600" y="4114800"/>
          <a:ext cx="35052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4800600" y="4114800"/>
          <a:ext cx="3857625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Main d’œuvre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91600" cy="5943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b="1" dirty="0" smtClean="0"/>
              <a:t>Emploi permanent : </a:t>
            </a:r>
            <a:r>
              <a:rPr lang="fr-FR" sz="2400" b="1" dirty="0" smtClean="0"/>
              <a:t>110,259 personnes</a:t>
            </a:r>
            <a:r>
              <a:rPr lang="fr-FR" sz="2400" dirty="0" smtClean="0"/>
              <a:t>  (58.2% MOFP)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200" dirty="0" smtClean="0"/>
              <a:t> 97.5% concerne la MO familiale permanente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200" dirty="0" smtClean="0"/>
              <a:t> 2.5% sont fournis par les salariés permanents</a:t>
            </a:r>
          </a:p>
          <a:p>
            <a:pPr>
              <a:buFont typeface="Wingdings" pitchFamily="2" charset="2"/>
              <a:buChar char="Ø"/>
            </a:pPr>
            <a:r>
              <a:rPr lang="fr-FR" sz="2200" dirty="0" smtClean="0"/>
              <a:t>En moyenne, on compte 2.6 emploi permanent par exploitation  et  2.3 emploi permanent par carreau de SAU</a:t>
            </a:r>
          </a:p>
          <a:p>
            <a:pPr algn="ctr">
              <a:buNone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 sz="1400" dirty="0" smtClean="0"/>
          </a:p>
          <a:p>
            <a:pPr algn="ctr">
              <a:buNone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 sz="1400" dirty="0" smtClean="0"/>
              <a:t>   </a:t>
            </a:r>
            <a:r>
              <a:rPr lang="fr-FR" sz="1400" b="1" dirty="0" smtClean="0"/>
              <a:t>Répartition de la Main d'</a:t>
            </a:r>
            <a:r>
              <a:rPr lang="fr-FR" sz="1400" b="1" dirty="0" smtClean="0">
                <a:cs typeface="Calibri"/>
              </a:rPr>
              <a:t>œ</a:t>
            </a:r>
            <a:r>
              <a:rPr lang="fr-FR" sz="1400" b="1" dirty="0" smtClean="0"/>
              <a:t>uvre permanente </a:t>
            </a:r>
          </a:p>
          <a:p>
            <a:pPr algn="ctr">
              <a:buNone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 sz="1400" b="1" dirty="0" smtClean="0"/>
              <a:t>selon le type</a:t>
            </a:r>
          </a:p>
          <a:p>
            <a:pPr>
              <a:buNone/>
            </a:pPr>
            <a:endParaRPr lang="fr-FR" sz="2200" dirty="0" smtClean="0"/>
          </a:p>
        </p:txBody>
      </p:sp>
      <p:graphicFrame>
        <p:nvGraphicFramePr>
          <p:cNvPr id="6" name="Chart 5"/>
          <p:cNvGraphicFramePr/>
          <p:nvPr/>
        </p:nvGraphicFramePr>
        <p:xfrm>
          <a:off x="2209800" y="4191000"/>
          <a:ext cx="4576762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Main d’œuvre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5943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3300" b="1" dirty="0" smtClean="0"/>
              <a:t>Emploi occasionnel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 smtClean="0"/>
              <a:t>Plus de 2.6 millions de jour de travail occasionnel comptabilisés dont 28.6% dispensés par des femmes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 smtClean="0"/>
              <a:t>En moyenne, 55.1 jours de travail occasionnel ont été déployés par carreau de SAU au cours de l’année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 smtClean="0"/>
              <a:t>63.2 jours de travail occasionnel ont été déployés par unité d’exploitation au cours de l’année  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 smtClean="0"/>
              <a:t>77.6% de la main d’œuvre occasionnelle sont mobilisées en 1</a:t>
            </a:r>
            <a:r>
              <a:rPr lang="fr-FR" sz="2000" baseline="30000" dirty="0" smtClean="0"/>
              <a:t>ière</a:t>
            </a:r>
            <a:r>
              <a:rPr lang="fr-FR" sz="2000" dirty="0" smtClean="0"/>
              <a:t> saison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228600" y="3886200"/>
          <a:ext cx="3962400" cy="2745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495800" y="3886200"/>
          <a:ext cx="4343400" cy="2745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Equipement et matériel agricole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91600" cy="6096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000" dirty="0" smtClean="0"/>
              <a:t>Le degré de mécanisation de l’agriculture est très faible au niveau du </a:t>
            </a:r>
            <a:r>
              <a:rPr lang="fr-FR" sz="2000" dirty="0" err="1" smtClean="0"/>
              <a:t>Nord-Est</a:t>
            </a:r>
            <a:r>
              <a:rPr lang="fr-FR" sz="2000" dirty="0" smtClean="0"/>
              <a:t>.</a:t>
            </a:r>
          </a:p>
          <a:p>
            <a:pPr>
              <a:buNone/>
            </a:pPr>
            <a:r>
              <a:rPr lang="fr-FR" sz="2000" dirty="0" smtClean="0"/>
              <a:t>      Seulement 2.6% des exploitants agricoles déclarent avoir utilisé au moins une fois un équipement ou matériel mécanique;</a:t>
            </a:r>
          </a:p>
          <a:p>
            <a:pPr>
              <a:buNone/>
            </a:pPr>
            <a:endParaRPr lang="fr-FR" sz="2000" dirty="0" smtClean="0"/>
          </a:p>
          <a:p>
            <a:pPr>
              <a:buFont typeface="Wingdings" pitchFamily="2" charset="2"/>
              <a:buChar char="Ø"/>
            </a:pPr>
            <a:r>
              <a:rPr lang="fr-FR" sz="2000" dirty="0" smtClean="0"/>
              <a:t>La pompe à aspersion et le tracteur sont les équipements et matériels les plus utilisés avec une mobilisation sur 1.1% et 1.3% exploitations respectivement.</a:t>
            </a:r>
          </a:p>
          <a:p>
            <a:pPr>
              <a:buNone/>
            </a:pPr>
            <a:endParaRPr lang="fr-FR" sz="1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514600" y="321058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Nombre d’exploitations selon les équipements et matériels utilisés </a:t>
            </a:r>
            <a:endParaRPr lang="fr-FR" sz="1400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1524000" y="3733800"/>
          <a:ext cx="5867400" cy="2853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Crédit agricole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943600"/>
          </a:xfrm>
        </p:spPr>
        <p:txBody>
          <a:bodyPr>
            <a:normAutofit/>
          </a:bodyPr>
          <a:lstStyle/>
          <a:p>
            <a:r>
              <a:rPr lang="fr-FR" sz="2400" b="1" dirty="0" smtClean="0"/>
              <a:t>4.5%</a:t>
            </a:r>
            <a:r>
              <a:rPr lang="fr-FR" sz="2400" dirty="0" smtClean="0"/>
              <a:t> des exploitants ont cherché à contracter un crédit  (</a:t>
            </a:r>
            <a:r>
              <a:rPr lang="fr-FR" sz="2400" b="1" dirty="0" smtClean="0"/>
              <a:t>5.4%</a:t>
            </a:r>
            <a:r>
              <a:rPr lang="fr-FR" sz="2400" dirty="0" smtClean="0"/>
              <a:t> de la SAU). </a:t>
            </a:r>
          </a:p>
          <a:p>
            <a:pPr>
              <a:buNone/>
            </a:pPr>
            <a:r>
              <a:rPr lang="fr-FR" sz="2400" b="1" dirty="0" smtClean="0"/>
              <a:t>     N.B. : 17.2% de ces exploitants sont des femmes</a:t>
            </a:r>
          </a:p>
          <a:p>
            <a:pPr>
              <a:buNone/>
            </a:pPr>
            <a:endParaRPr lang="fr-FR" sz="1400" b="1" dirty="0" smtClean="0"/>
          </a:p>
          <a:p>
            <a:r>
              <a:rPr lang="fr-FR" sz="2400" b="1" dirty="0" smtClean="0"/>
              <a:t>35.1% </a:t>
            </a:r>
            <a:r>
              <a:rPr lang="fr-FR" sz="2400" dirty="0" smtClean="0"/>
              <a:t>de ces </a:t>
            </a:r>
            <a:r>
              <a:rPr lang="fr-FR" sz="2400" dirty="0" err="1" smtClean="0"/>
              <a:t>sollicitants</a:t>
            </a:r>
            <a:r>
              <a:rPr lang="fr-FR" sz="2400" dirty="0" smtClean="0"/>
              <a:t> ont pu avoir un crédit (</a:t>
            </a:r>
            <a:r>
              <a:rPr lang="fr-FR" sz="2400" b="1" dirty="0" smtClean="0"/>
              <a:t>14% de femmes</a:t>
            </a:r>
            <a:r>
              <a:rPr lang="fr-FR" sz="2400" dirty="0" smtClean="0"/>
              <a:t>), ce qui représente 1.1% de l’ensemble des exploitants</a:t>
            </a:r>
          </a:p>
          <a:p>
            <a:pPr>
              <a:buNone/>
            </a:pPr>
            <a:r>
              <a:rPr lang="fr-FR" sz="2400" dirty="0" smtClean="0"/>
              <a:t>  </a:t>
            </a:r>
          </a:p>
          <a:p>
            <a:r>
              <a:rPr lang="fr-FR" sz="2400" b="1" dirty="0" smtClean="0"/>
              <a:t>Utilisation du crédit :</a:t>
            </a:r>
          </a:p>
          <a:p>
            <a:pPr>
              <a:buNone/>
            </a:pPr>
            <a:r>
              <a:rPr lang="fr-FR" sz="2400" dirty="0" smtClean="0"/>
              <a:t>     - 96.3% </a:t>
            </a:r>
            <a:r>
              <a:rPr lang="fr-FR" sz="2400" dirty="0" smtClean="0">
                <a:sym typeface="Wingdings" pitchFamily="2" charset="2"/>
              </a:rPr>
              <a:t> campagne</a:t>
            </a:r>
            <a:r>
              <a:rPr lang="fr-FR" sz="2400" dirty="0" smtClean="0"/>
              <a:t> </a:t>
            </a:r>
          </a:p>
          <a:p>
            <a:pPr>
              <a:buNone/>
            </a:pPr>
            <a:r>
              <a:rPr lang="fr-FR" sz="2400" dirty="0" smtClean="0"/>
              <a:t>     - 20.7% </a:t>
            </a:r>
            <a:r>
              <a:rPr lang="fr-FR" sz="2400" dirty="0" smtClean="0">
                <a:sym typeface="Wingdings" pitchFamily="2" charset="2"/>
              </a:rPr>
              <a:t> investissement</a:t>
            </a:r>
            <a:endParaRPr lang="fr-FR" sz="24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4191000" y="3657600"/>
          <a:ext cx="45720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fr-FR" b="1" dirty="0" smtClean="0"/>
              <a:t>Conseil et vulgarisation</a:t>
            </a:r>
            <a:endParaRPr lang="fr-F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762000"/>
            <a:ext cx="8382000" cy="6096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dirty="0" smtClean="0"/>
              <a:t>Les besoins en conseil exprimés par les exploitants : </a:t>
            </a:r>
          </a:p>
          <a:p>
            <a:pPr>
              <a:buNone/>
            </a:pPr>
            <a:r>
              <a:rPr lang="fr-FR" sz="2400" dirty="0" smtClean="0"/>
              <a:t>     - Techniques culturales plein champs : 7.6% des exploitants;</a:t>
            </a:r>
          </a:p>
          <a:p>
            <a:pPr>
              <a:buNone/>
            </a:pPr>
            <a:r>
              <a:rPr lang="fr-FR" sz="2400" dirty="0" smtClean="0"/>
              <a:t>     - Choix de spéculations et de variétés : 7.4% des exploitants;</a:t>
            </a:r>
            <a:r>
              <a:rPr lang="fr-FR" sz="2400" b="1" dirty="0" smtClean="0"/>
              <a:t>    </a:t>
            </a:r>
          </a:p>
          <a:p>
            <a:pPr>
              <a:buNone/>
            </a:pPr>
            <a:r>
              <a:rPr lang="fr-FR" sz="2400" dirty="0" smtClean="0"/>
              <a:t>     - Techniques culturales en arboriculture : 7.2%;</a:t>
            </a:r>
          </a:p>
          <a:p>
            <a:pPr>
              <a:buNone/>
            </a:pPr>
            <a:r>
              <a:rPr lang="fr-FR" sz="2400" dirty="0" smtClean="0"/>
              <a:t>     - Conseil en élevage : 5.3%;</a:t>
            </a:r>
          </a:p>
          <a:p>
            <a:pPr>
              <a:buNone/>
            </a:pPr>
            <a:r>
              <a:rPr lang="fr-FR" sz="2400" dirty="0" smtClean="0"/>
              <a:t>     - Conseil en aviculture : 2.9%</a:t>
            </a:r>
          </a:p>
          <a:p>
            <a:pPr>
              <a:buNone/>
            </a:pPr>
            <a:r>
              <a:rPr lang="fr-FR" sz="2400" dirty="0" smtClean="0"/>
              <a:t>     </a:t>
            </a:r>
            <a:endParaRPr lang="fr-FR" sz="2400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1752600" y="4191000"/>
          <a:ext cx="6096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62200" y="36576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Répartition des exploitants selon les besoins en conseil exprimés</a:t>
            </a:r>
            <a:endParaRPr lang="fr-F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715962"/>
          </a:xfrm>
        </p:spPr>
        <p:txBody>
          <a:bodyPr>
            <a:noAutofit/>
          </a:bodyPr>
          <a:lstStyle/>
          <a:p>
            <a:r>
              <a:rPr lang="fr-FR" sz="2800" b="1" dirty="0" smtClean="0"/>
              <a:t>Principales entraves au développement de l’exploitation</a:t>
            </a:r>
            <a:endParaRPr lang="fr-FR" sz="2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685800"/>
            <a:ext cx="8305800" cy="6096000"/>
          </a:xfrm>
        </p:spPr>
        <p:txBody>
          <a:bodyPr/>
          <a:lstStyle/>
          <a:p>
            <a:pPr>
              <a:buNone/>
            </a:pPr>
            <a:r>
              <a:rPr lang="fr-FR" sz="2400" b="1" dirty="0" smtClean="0"/>
              <a:t>Entraves citées par les exploitants : </a:t>
            </a:r>
          </a:p>
          <a:p>
            <a:pPr>
              <a:buNone/>
            </a:pPr>
            <a:r>
              <a:rPr lang="fr-FR" sz="2000" dirty="0" smtClean="0"/>
              <a:t>    - Manque de ressources financières : 66.5% des exploitants ;</a:t>
            </a:r>
          </a:p>
          <a:p>
            <a:pPr>
              <a:buNone/>
            </a:pPr>
            <a:r>
              <a:rPr lang="fr-FR" sz="2000" dirty="0" smtClean="0"/>
              <a:t>    - Manque d’encadrement : 46.2% ;</a:t>
            </a:r>
          </a:p>
          <a:p>
            <a:pPr>
              <a:buNone/>
            </a:pPr>
            <a:r>
              <a:rPr lang="fr-FR" sz="2000" dirty="0" smtClean="0"/>
              <a:t>    - Irrigation/eau : 44.2% ;</a:t>
            </a:r>
          </a:p>
          <a:p>
            <a:pPr>
              <a:buNone/>
            </a:pPr>
            <a:r>
              <a:rPr lang="fr-FR" sz="2000" dirty="0" smtClean="0"/>
              <a:t>    - Accès aux intrants : 22.7% ;</a:t>
            </a:r>
          </a:p>
          <a:p>
            <a:pPr>
              <a:buNone/>
            </a:pPr>
            <a:r>
              <a:rPr lang="fr-FR" sz="2000" dirty="0" smtClean="0"/>
              <a:t>    - Baisse de fertilité de sol : 20.3%;</a:t>
            </a:r>
          </a:p>
          <a:p>
            <a:pPr>
              <a:buNone/>
            </a:pPr>
            <a:endParaRPr lang="fr-FR" sz="1050" b="1" dirty="0" smtClean="0"/>
          </a:p>
          <a:p>
            <a:pPr algn="ctr">
              <a:buNone/>
            </a:pPr>
            <a:r>
              <a:rPr lang="fr-FR" sz="1600" b="1" dirty="0" smtClean="0"/>
              <a:t>Importance des entraves déclarées par les exploitants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19200" y="3429000"/>
          <a:ext cx="6705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Accessibilité des Informations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- </a:t>
            </a:r>
            <a:r>
              <a:rPr lang="fr-FR" sz="2800" b="1" u="sng" dirty="0" smtClean="0">
                <a:solidFill>
                  <a:schemeClr val="tx1"/>
                </a:solidFill>
              </a:rPr>
              <a:t>Site du MARNDR :</a:t>
            </a:r>
            <a:r>
              <a:rPr lang="fr-FR" sz="2800" b="1" dirty="0" smtClean="0">
                <a:solidFill>
                  <a:schemeClr val="tx1"/>
                </a:solidFill>
              </a:rPr>
              <a:t>   </a:t>
            </a:r>
            <a:r>
              <a:rPr lang="fr-FR" sz="2800" b="1" dirty="0" smtClean="0">
                <a:solidFill>
                  <a:schemeClr val="tx1"/>
                </a:solidFill>
                <a:hlinkClick r:id="rId2"/>
              </a:rPr>
              <a:t>www.agriculture.gouv.ht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  <a:endParaRPr lang="fr-FR" sz="2800" b="1" u="sng" dirty="0" smtClean="0">
              <a:solidFill>
                <a:schemeClr val="tx1"/>
              </a:solidFill>
            </a:endParaRPr>
          </a:p>
          <a:p>
            <a:pPr algn="l"/>
            <a:endParaRPr lang="fr-FR" sz="2800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fr-FR" sz="2800" b="1" u="sng" dirty="0" smtClean="0">
                <a:solidFill>
                  <a:schemeClr val="tx1"/>
                </a:solidFill>
              </a:rPr>
              <a:t>Composante de Statistique Agricole /Bureau du RGA </a:t>
            </a:r>
          </a:p>
          <a:p>
            <a:pPr algn="l">
              <a:buFontTx/>
              <a:buChar char="-"/>
            </a:pPr>
            <a:endParaRPr lang="fr-FR" sz="2800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fr-FR" sz="2800" b="1" u="sng" dirty="0" smtClean="0">
                <a:solidFill>
                  <a:schemeClr val="tx1"/>
                </a:solidFill>
              </a:rPr>
              <a:t>Contacts : </a:t>
            </a:r>
          </a:p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    - </a:t>
            </a:r>
            <a:r>
              <a:rPr lang="fr-FR" sz="2800" b="1" dirty="0" err="1" smtClean="0">
                <a:solidFill>
                  <a:schemeClr val="tx1"/>
                </a:solidFill>
              </a:rPr>
              <a:t>Agr</a:t>
            </a:r>
            <a:r>
              <a:rPr lang="fr-FR" sz="2800" b="1" dirty="0" smtClean="0">
                <a:solidFill>
                  <a:schemeClr val="tx1"/>
                </a:solidFill>
              </a:rPr>
              <a:t> Georges Bruno BOLIVAR, </a:t>
            </a:r>
            <a:r>
              <a:rPr lang="fr-FR" sz="2800" b="1" dirty="0" err="1" smtClean="0">
                <a:solidFill>
                  <a:schemeClr val="tx1"/>
                </a:solidFill>
              </a:rPr>
              <a:t>Coord</a:t>
            </a:r>
            <a:r>
              <a:rPr lang="fr-FR" sz="2800" b="1" dirty="0" smtClean="0">
                <a:solidFill>
                  <a:schemeClr val="tx1"/>
                </a:solidFill>
              </a:rPr>
              <a:t>. Nationale RGA,</a:t>
            </a:r>
          </a:p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      </a:t>
            </a:r>
            <a:r>
              <a:rPr lang="fr-FR" sz="2800" b="1" dirty="0" err="1" smtClean="0">
                <a:solidFill>
                  <a:schemeClr val="tx1"/>
                </a:solidFill>
              </a:rPr>
              <a:t>Cell</a:t>
            </a:r>
            <a:r>
              <a:rPr lang="fr-FR" sz="2800" b="1" dirty="0" smtClean="0">
                <a:solidFill>
                  <a:schemeClr val="tx1"/>
                </a:solidFill>
              </a:rPr>
              <a:t> : (509)3654-5447     ,  Email : </a:t>
            </a:r>
            <a:r>
              <a:rPr lang="fr-FR" sz="2800" b="1" dirty="0" smtClean="0">
                <a:solidFill>
                  <a:schemeClr val="tx1"/>
                </a:solidFill>
                <a:hlinkClick r:id="rId3"/>
              </a:rPr>
              <a:t>ghelli2000@yahoo.fr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sz="2800" b="1" dirty="0" smtClean="0">
              <a:solidFill>
                <a:schemeClr val="tx1"/>
              </a:solidFill>
            </a:endParaRPr>
          </a:p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     - </a:t>
            </a:r>
            <a:r>
              <a:rPr lang="fr-FR" sz="2800" b="1" dirty="0" err="1" smtClean="0">
                <a:solidFill>
                  <a:schemeClr val="tx1"/>
                </a:solidFill>
              </a:rPr>
              <a:t>Rideler</a:t>
            </a:r>
            <a:r>
              <a:rPr lang="fr-FR" sz="2800" b="1" dirty="0" smtClean="0">
                <a:solidFill>
                  <a:schemeClr val="tx1"/>
                </a:solidFill>
              </a:rPr>
              <a:t> PHILIUS, </a:t>
            </a:r>
            <a:r>
              <a:rPr lang="fr-FR" sz="2800" b="1" dirty="0" err="1" smtClean="0">
                <a:solidFill>
                  <a:schemeClr val="tx1"/>
                </a:solidFill>
              </a:rPr>
              <a:t>Coord</a:t>
            </a:r>
            <a:r>
              <a:rPr lang="fr-FR" sz="2800" b="1" dirty="0" smtClean="0">
                <a:solidFill>
                  <a:schemeClr val="tx1"/>
                </a:solidFill>
              </a:rPr>
              <a:t>. Nationale Adjoint du RGA,</a:t>
            </a:r>
          </a:p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      </a:t>
            </a:r>
            <a:r>
              <a:rPr lang="fr-FR" sz="2800" b="1" dirty="0" err="1" smtClean="0">
                <a:solidFill>
                  <a:schemeClr val="tx1"/>
                </a:solidFill>
              </a:rPr>
              <a:t>Cell</a:t>
            </a:r>
            <a:r>
              <a:rPr lang="fr-FR" sz="2800" b="1" dirty="0" smtClean="0">
                <a:solidFill>
                  <a:schemeClr val="tx1"/>
                </a:solidFill>
              </a:rPr>
              <a:t> : (509)3752-1437     ,  Email : </a:t>
            </a:r>
            <a:r>
              <a:rPr lang="fr-FR" sz="2800" b="1" dirty="0" smtClean="0">
                <a:solidFill>
                  <a:schemeClr val="tx1"/>
                </a:solidFill>
                <a:hlinkClick r:id="rId4"/>
              </a:rPr>
              <a:t>prideler@hotmail.com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roposi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2550" y="5029200"/>
            <a:ext cx="14414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lip_i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60350"/>
            <a:ext cx="13906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0" y="2667001"/>
            <a:ext cx="7772400" cy="990599"/>
          </a:xfrm>
        </p:spPr>
        <p:txBody>
          <a:bodyPr>
            <a:normAutofit/>
          </a:bodyPr>
          <a:lstStyle/>
          <a:p>
            <a:r>
              <a:rPr lang="fr-FR" b="1" dirty="0" smtClean="0"/>
              <a:t>MERCI POUR VOTRE ATTENTION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19743</TotalTime>
  <Words>3095</Words>
  <Application>Microsoft Office PowerPoint</Application>
  <PresentationFormat>On-screen Show (4:3)</PresentationFormat>
  <Paragraphs>558</Paragraphs>
  <Slides>46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Courier New</vt:lpstr>
      <vt:lpstr>Wingdings</vt:lpstr>
      <vt:lpstr>Office Theme</vt:lpstr>
      <vt:lpstr>Recensement Général de l’Agriculture</vt:lpstr>
      <vt:lpstr>Situation des statistiques agricoles avant le RGA</vt:lpstr>
      <vt:lpstr>Situation des statistiques agricoles avant le RGA</vt:lpstr>
      <vt:lpstr>Rappel sur le Projet RGA</vt:lpstr>
      <vt:lpstr>Rappel sur le Projet RGA</vt:lpstr>
      <vt:lpstr>Enquête Exploitation du RGA</vt:lpstr>
      <vt:lpstr>Enquête Exploitation du RGA</vt:lpstr>
      <vt:lpstr>Enquête Exploitation du RGA</vt:lpstr>
      <vt:lpstr>Enquête Exploitation du RGA</vt:lpstr>
      <vt:lpstr>Recensement Général de l’Agriculture</vt:lpstr>
      <vt:lpstr>Exploitations / Exploitants</vt:lpstr>
      <vt:lpstr>Exploitations / Exploitants</vt:lpstr>
      <vt:lpstr>Exploitations / Exploitants</vt:lpstr>
      <vt:lpstr>Exploitations / Exploitants</vt:lpstr>
      <vt:lpstr>Exploitations / Exploitants</vt:lpstr>
      <vt:lpstr>Exploitations / Exploitants</vt:lpstr>
      <vt:lpstr>Exploitations / Exploitants</vt:lpstr>
      <vt:lpstr>Exploitations / Exploitants</vt:lpstr>
      <vt:lpstr>Exploitations / Exploitants</vt:lpstr>
      <vt:lpstr>Exploitations / Exploitants</vt:lpstr>
      <vt:lpstr>Exploitations / Exploitants</vt:lpstr>
      <vt:lpstr>Structures foncières</vt:lpstr>
      <vt:lpstr>Structures foncières</vt:lpstr>
      <vt:lpstr>Structures foncières</vt:lpstr>
      <vt:lpstr>Structures foncières</vt:lpstr>
      <vt:lpstr>Mode de faire-valoir</vt:lpstr>
      <vt:lpstr>Mode de faire-valoir</vt:lpstr>
      <vt:lpstr>Irrigation</vt:lpstr>
      <vt:lpstr>Occupations de sol</vt:lpstr>
      <vt:lpstr>Occupations de sol</vt:lpstr>
      <vt:lpstr>Occupations de sol</vt:lpstr>
      <vt:lpstr>Occupations de sol</vt:lpstr>
      <vt:lpstr>Occupations de sol</vt:lpstr>
      <vt:lpstr>Elevage et autres productions animales</vt:lpstr>
      <vt:lpstr>Elevage et autres productions animales</vt:lpstr>
      <vt:lpstr>Elevage et autres productions animales</vt:lpstr>
      <vt:lpstr>Elevage et autres productions animales</vt:lpstr>
      <vt:lpstr>Main d’œuvre</vt:lpstr>
      <vt:lpstr>Main d’œuvre</vt:lpstr>
      <vt:lpstr>Main d’œuvre</vt:lpstr>
      <vt:lpstr>Equipement et matériel agricole</vt:lpstr>
      <vt:lpstr>Crédit agricole</vt:lpstr>
      <vt:lpstr>Conseil et vulgarisation</vt:lpstr>
      <vt:lpstr>Principales entraves au développement de l’exploitation</vt:lpstr>
      <vt:lpstr>Accessibilité des Informations</vt:lpstr>
      <vt:lpstr>MERCI POUR VOTRE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Recensement général de l’agriculture</dc:title>
  <dc:creator>User</dc:creator>
  <cp:lastModifiedBy>rsaint-dic</cp:lastModifiedBy>
  <cp:revision>677</cp:revision>
  <dcterms:created xsi:type="dcterms:W3CDTF">2011-02-19T01:20:22Z</dcterms:created>
  <dcterms:modified xsi:type="dcterms:W3CDTF">2015-07-20T18:23:08Z</dcterms:modified>
</cp:coreProperties>
</file>