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4" r:id="rId2"/>
    <p:sldId id="392" r:id="rId3"/>
    <p:sldId id="405" r:id="rId4"/>
    <p:sldId id="401" r:id="rId5"/>
    <p:sldId id="400" r:id="rId6"/>
    <p:sldId id="403" r:id="rId7"/>
    <p:sldId id="402" r:id="rId8"/>
    <p:sldId id="404" r:id="rId9"/>
    <p:sldId id="367" r:id="rId10"/>
    <p:sldId id="279" r:id="rId11"/>
    <p:sldId id="257" r:id="rId12"/>
    <p:sldId id="280" r:id="rId13"/>
    <p:sldId id="258" r:id="rId14"/>
    <p:sldId id="259" r:id="rId15"/>
    <p:sldId id="386" r:id="rId16"/>
    <p:sldId id="270" r:id="rId17"/>
    <p:sldId id="271" r:id="rId18"/>
    <p:sldId id="382" r:id="rId19"/>
    <p:sldId id="298" r:id="rId20"/>
    <p:sldId id="337" r:id="rId21"/>
    <p:sldId id="338" r:id="rId22"/>
    <p:sldId id="339" r:id="rId23"/>
    <p:sldId id="387" r:id="rId24"/>
    <p:sldId id="389" r:id="rId25"/>
    <p:sldId id="390" r:id="rId26"/>
    <p:sldId id="306"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77" autoAdjust="0"/>
  </p:normalViewPr>
  <p:slideViewPr>
    <p:cSldViewPr>
      <p:cViewPr>
        <p:scale>
          <a:sx n="78" d="100"/>
          <a:sy n="78" d="100"/>
        </p:scale>
        <p:origin x="1164"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D165FB-8DF5-4796-9C52-7FE1A8D8A810}" type="datetimeFigureOut">
              <a:rPr lang="fr-FR" smtClean="0"/>
              <a:pPr/>
              <a:t>16/12/2014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49A950-F6B2-4B54-96CD-CCC985C73940}" type="slidenum">
              <a:rPr lang="fr-FR" smtClean="0"/>
              <a:pPr/>
              <a:t>‹#›</a:t>
            </a:fld>
            <a:endParaRPr lang="fr-FR"/>
          </a:p>
        </p:txBody>
      </p:sp>
    </p:spTree>
    <p:extLst>
      <p:ext uri="{BB962C8B-B14F-4D97-AF65-F5344CB8AC3E}">
        <p14:creationId xmlns:p14="http://schemas.microsoft.com/office/powerpoint/2010/main" val="3122103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9CE653-9993-401C-8DFE-BB152C103A3C}" type="slidenum">
              <a:rPr lang="en-US" smtClean="0"/>
              <a:pPr>
                <a:defRPr/>
              </a:pPr>
              <a:t>1</a:t>
            </a:fld>
            <a:endParaRPr lang="en-US"/>
          </a:p>
        </p:txBody>
      </p:sp>
    </p:spTree>
    <p:extLst>
      <p:ext uri="{BB962C8B-B14F-4D97-AF65-F5344CB8AC3E}">
        <p14:creationId xmlns:p14="http://schemas.microsoft.com/office/powerpoint/2010/main" val="4260324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9CE653-9993-401C-8DFE-BB152C103A3C}" type="slidenum">
              <a:rPr lang="en-US" smtClean="0"/>
              <a:pPr>
                <a:defRPr/>
              </a:pPr>
              <a:t>9</a:t>
            </a:fld>
            <a:endParaRPr lang="en-US"/>
          </a:p>
        </p:txBody>
      </p:sp>
    </p:spTree>
    <p:extLst>
      <p:ext uri="{BB962C8B-B14F-4D97-AF65-F5344CB8AC3E}">
        <p14:creationId xmlns:p14="http://schemas.microsoft.com/office/powerpoint/2010/main" val="1311288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ln/>
        </p:spPr>
      </p:sp>
      <p:sp>
        <p:nvSpPr>
          <p:cNvPr id="839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
        <p:nvSpPr>
          <p:cNvPr id="90116" name="Espace réservé du numéro de diapositive 3"/>
          <p:cNvSpPr>
            <a:spLocks noGrp="1"/>
          </p:cNvSpPr>
          <p:nvPr>
            <p:ph type="sldNum" sz="quarter" idx="5"/>
          </p:nvPr>
        </p:nvSpPr>
        <p:spPr/>
        <p:txBody>
          <a:bodyPr/>
          <a:lstStyle/>
          <a:p>
            <a:pPr>
              <a:defRPr/>
            </a:pPr>
            <a:fld id="{515731F2-4493-4236-B96C-F388341C48BA}" type="slidenum">
              <a:rPr lang="en-US"/>
              <a:pPr>
                <a:defRPr/>
              </a:pPr>
              <a:t>20</a:t>
            </a:fld>
            <a:endParaRPr lang="en-US"/>
          </a:p>
        </p:txBody>
      </p:sp>
    </p:spTree>
    <p:extLst>
      <p:ext uri="{BB962C8B-B14F-4D97-AF65-F5344CB8AC3E}">
        <p14:creationId xmlns:p14="http://schemas.microsoft.com/office/powerpoint/2010/main" val="130677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a:ln/>
        </p:spPr>
      </p:sp>
      <p:sp>
        <p:nvSpPr>
          <p:cNvPr id="33795" name="Espace réservé des commentaires 2"/>
          <p:cNvSpPr>
            <a:spLocks noGrp="1"/>
          </p:cNvSpPr>
          <p:nvPr>
            <p:ph type="body" idx="1"/>
          </p:nvPr>
        </p:nvSpPr>
        <p:spPr>
          <a:noFill/>
          <a:ln/>
        </p:spPr>
        <p:txBody>
          <a:bodyPr/>
          <a:lstStyle/>
          <a:p>
            <a:endParaRPr lang="fr-FR" smtClean="0">
              <a:latin typeface="Arial" pitchFamily="34" charset="0"/>
            </a:endParaRPr>
          </a:p>
        </p:txBody>
      </p:sp>
      <p:sp>
        <p:nvSpPr>
          <p:cNvPr id="33796" name="Espace réservé du numéro de diapositive 3"/>
          <p:cNvSpPr>
            <a:spLocks noGrp="1"/>
          </p:cNvSpPr>
          <p:nvPr>
            <p:ph type="sldNum" sz="quarter" idx="5"/>
          </p:nvPr>
        </p:nvSpPr>
        <p:spPr>
          <a:noFill/>
        </p:spPr>
        <p:txBody>
          <a:bodyPr/>
          <a:lstStyle/>
          <a:p>
            <a:fld id="{C17EA6EF-EE7F-4437-BD76-2C6C484307ED}" type="slidenum">
              <a:rPr lang="en-US" smtClean="0">
                <a:latin typeface="Arial" pitchFamily="34" charset="0"/>
              </a:rPr>
              <a:pPr/>
              <a:t>23</a:t>
            </a:fld>
            <a:endParaRPr lang="en-US" smtClean="0">
              <a:latin typeface="Arial" pitchFamily="34" charset="0"/>
            </a:endParaRPr>
          </a:p>
        </p:txBody>
      </p:sp>
    </p:spTree>
    <p:extLst>
      <p:ext uri="{BB962C8B-B14F-4D97-AF65-F5344CB8AC3E}">
        <p14:creationId xmlns:p14="http://schemas.microsoft.com/office/powerpoint/2010/main" val="1027814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a:ln/>
        </p:spPr>
      </p:sp>
      <p:sp>
        <p:nvSpPr>
          <p:cNvPr id="34819" name="Espace réservé des commentaires 2"/>
          <p:cNvSpPr>
            <a:spLocks noGrp="1"/>
          </p:cNvSpPr>
          <p:nvPr>
            <p:ph type="body" idx="1"/>
          </p:nvPr>
        </p:nvSpPr>
        <p:spPr>
          <a:noFill/>
          <a:ln/>
        </p:spPr>
        <p:txBody>
          <a:bodyPr/>
          <a:lstStyle/>
          <a:p>
            <a:endParaRPr lang="fr-FR" smtClean="0">
              <a:latin typeface="Arial" pitchFamily="34" charset="0"/>
            </a:endParaRPr>
          </a:p>
        </p:txBody>
      </p:sp>
      <p:sp>
        <p:nvSpPr>
          <p:cNvPr id="34820" name="Espace réservé du numéro de diapositive 3"/>
          <p:cNvSpPr>
            <a:spLocks noGrp="1"/>
          </p:cNvSpPr>
          <p:nvPr>
            <p:ph type="sldNum" sz="quarter" idx="5"/>
          </p:nvPr>
        </p:nvSpPr>
        <p:spPr>
          <a:noFill/>
        </p:spPr>
        <p:txBody>
          <a:bodyPr/>
          <a:lstStyle/>
          <a:p>
            <a:fld id="{29242CB8-CBB4-416E-B6D6-82830FF3EC04}" type="slidenum">
              <a:rPr lang="en-US" smtClean="0">
                <a:latin typeface="Arial" pitchFamily="34" charset="0"/>
              </a:rPr>
              <a:pPr/>
              <a:t>24</a:t>
            </a:fld>
            <a:endParaRPr lang="en-US" smtClean="0">
              <a:latin typeface="Arial" pitchFamily="34" charset="0"/>
            </a:endParaRPr>
          </a:p>
        </p:txBody>
      </p:sp>
    </p:spTree>
    <p:extLst>
      <p:ext uri="{BB962C8B-B14F-4D97-AF65-F5344CB8AC3E}">
        <p14:creationId xmlns:p14="http://schemas.microsoft.com/office/powerpoint/2010/main" val="1165523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2B9A8-9034-4349-896A-3AD3E75F4F38}"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F9C09E-86F1-46A6-B6BF-8FD4C28675AF}" type="datetimeFigureOut">
              <a:rPr lang="fr-FR" smtClean="0"/>
              <a:pPr/>
              <a:t>16/12/2014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2B9A8-9034-4349-896A-3AD3E75F4F38}"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html:file://C:\Documents%20and%20Settings\aarinloye.WARDA\Desktop\VCA_Module\MODULE%20VCA\Module%206_Market%20CV\Cha&#238;ne%20de%20la%20Valeur.mht!http://123business-fr.com/images/Supply_Chain.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763688" y="152400"/>
            <a:ext cx="5429250" cy="10001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fr-FR" sz="3200" b="1" dirty="0" smtClean="0">
                <a:solidFill>
                  <a:schemeClr val="tx2"/>
                </a:solidFill>
              </a:rPr>
              <a:t>Chaîne de Valeur Ajoutée </a:t>
            </a:r>
            <a:endParaRPr lang="fr-FR" sz="3200" b="1" dirty="0">
              <a:solidFill>
                <a:schemeClr val="tx2"/>
              </a:solidFill>
            </a:endParaRPr>
          </a:p>
        </p:txBody>
      </p:sp>
      <p:sp>
        <p:nvSpPr>
          <p:cNvPr id="6148" name="Rectangle 7"/>
          <p:cNvSpPr>
            <a:spLocks noChangeArrowheads="1"/>
          </p:cNvSpPr>
          <p:nvPr/>
        </p:nvSpPr>
        <p:spPr bwMode="auto">
          <a:xfrm>
            <a:off x="7929586" y="6429396"/>
            <a:ext cx="109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smtClean="0"/>
              <a:t>ILWAC  2014</a:t>
            </a:r>
            <a:endParaRPr lang="en-US" sz="1400" dirty="0"/>
          </a:p>
        </p:txBody>
      </p:sp>
      <p:grpSp>
        <p:nvGrpSpPr>
          <p:cNvPr id="2" name="Group 1"/>
          <p:cNvGrpSpPr>
            <a:grpSpLocks/>
          </p:cNvGrpSpPr>
          <p:nvPr/>
        </p:nvGrpSpPr>
        <p:grpSpPr bwMode="auto">
          <a:xfrm>
            <a:off x="358774" y="1484784"/>
            <a:ext cx="7999439" cy="2801472"/>
            <a:chOff x="359230" y="1662336"/>
            <a:chExt cx="5736770" cy="2376264"/>
          </a:xfrm>
        </p:grpSpPr>
        <p:pic>
          <p:nvPicPr>
            <p:cNvPr id="7" name="Picture 5" descr="mhtml:file://C:\Documents%20and%20Settings\aarinloye.WARDA\Desktop\VCA_Module\MODULE%20VCA\Module%206_Market%20CV\Chaîne%20de%20la%20Valeur.mht!http://123business-fr.com/images/Supply_Chain.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l="5263" t="15485" r="13158"/>
            <a:stretch>
              <a:fillRect/>
            </a:stretch>
          </p:blipFill>
          <p:spPr bwMode="auto">
            <a:xfrm rot="10800000">
              <a:off x="3048000" y="1662336"/>
              <a:ext cx="3048000" cy="2330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www.passeportsante.net/DocumentsProteus/images/mais_nu-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978" t="5723" r="4330" b="15409"/>
            <a:stretch/>
          </p:blipFill>
          <p:spPr bwMode="auto">
            <a:xfrm>
              <a:off x="359230" y="1828800"/>
              <a:ext cx="2590800" cy="2209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6152" name="TextBox 2"/>
          <p:cNvSpPr txBox="1">
            <a:spLocks noChangeArrowheads="1"/>
          </p:cNvSpPr>
          <p:nvPr/>
        </p:nvSpPr>
        <p:spPr bwMode="auto">
          <a:xfrm>
            <a:off x="0" y="5791200"/>
            <a:ext cx="89297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FR" sz="2000" b="1" i="1" dirty="0" smtClean="0"/>
              <a:t>Présentée</a:t>
            </a:r>
            <a:r>
              <a:rPr lang="en-US" sz="2000" b="1" i="1" dirty="0" smtClean="0"/>
              <a:t> par AZELOKONON Olga </a:t>
            </a:r>
            <a:endParaRPr lang="en-GB" sz="20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Espace réservé du numéro de diapositive 5"/>
          <p:cNvSpPr>
            <a:spLocks noGrp="1"/>
          </p:cNvSpPr>
          <p:nvPr>
            <p:ph type="sldNum" sz="quarter" idx="12"/>
          </p:nvPr>
        </p:nvSpPr>
        <p:spPr/>
        <p:txBody>
          <a:bodyPr/>
          <a:lstStyle/>
          <a:p>
            <a:fld id="{136C17CF-9034-4583-8FF0-6827B6F023C1}" type="slidenum">
              <a:rPr lang="en-US"/>
              <a:pPr/>
              <a:t>2</a:t>
            </a:fld>
            <a:endParaRPr lang="en-US"/>
          </a:p>
        </p:txBody>
      </p:sp>
      <p:pic>
        <p:nvPicPr>
          <p:cNvPr id="70658" name="Picture 2" descr="tableau_bas"/>
          <p:cNvPicPr>
            <a:picLocks noChangeAspect="1" noChangeArrowheads="1"/>
          </p:cNvPicPr>
          <p:nvPr/>
        </p:nvPicPr>
        <p:blipFill>
          <a:blip r:embed="rId2"/>
          <a:srcRect/>
          <a:stretch>
            <a:fillRect/>
          </a:stretch>
        </p:blipFill>
        <p:spPr bwMode="auto">
          <a:xfrm>
            <a:off x="4284663" y="5200650"/>
            <a:ext cx="1633537" cy="1657350"/>
          </a:xfrm>
          <a:prstGeom prst="rect">
            <a:avLst/>
          </a:prstGeom>
          <a:noFill/>
          <a:ln w="9525">
            <a:noFill/>
            <a:miter lim="800000"/>
            <a:headEnd/>
            <a:tailEnd/>
          </a:ln>
        </p:spPr>
      </p:pic>
      <p:sp>
        <p:nvSpPr>
          <p:cNvPr id="70659" name="Rectangle 3"/>
          <p:cNvSpPr>
            <a:spLocks noChangeArrowheads="1"/>
          </p:cNvSpPr>
          <p:nvPr/>
        </p:nvSpPr>
        <p:spPr bwMode="auto">
          <a:xfrm>
            <a:off x="1979612" y="928670"/>
            <a:ext cx="6878668" cy="4229119"/>
          </a:xfrm>
          <a:prstGeom prst="rect">
            <a:avLst/>
          </a:prstGeom>
          <a:solidFill>
            <a:srgbClr val="C0C0C0"/>
          </a:solidFill>
          <a:ln w="9525">
            <a:solidFill>
              <a:schemeClr val="tx1"/>
            </a:solidFill>
            <a:miter lim="800000"/>
            <a:headEnd/>
            <a:tailEnd/>
          </a:ln>
          <a:effectLst/>
        </p:spPr>
        <p:txBody>
          <a:bodyPr wrap="none" anchor="ctr"/>
          <a:lstStyle/>
          <a:p>
            <a:pPr algn="ctr"/>
            <a:r>
              <a:rPr lang="fr-FR" b="1" u="sng">
                <a:effectLst>
                  <a:outerShdw blurRad="38100" dist="38100" dir="2700000" algn="tl">
                    <a:srgbClr val="FFFFFF"/>
                  </a:outerShdw>
                </a:effectLst>
              </a:rPr>
              <a:t> </a:t>
            </a:r>
          </a:p>
        </p:txBody>
      </p:sp>
      <p:pic>
        <p:nvPicPr>
          <p:cNvPr id="70660" name="Picture 4" descr="tableau_feutre"/>
          <p:cNvPicPr>
            <a:picLocks noChangeAspect="1" noChangeArrowheads="1"/>
          </p:cNvPicPr>
          <p:nvPr/>
        </p:nvPicPr>
        <p:blipFill>
          <a:blip r:embed="rId3"/>
          <a:srcRect/>
          <a:stretch>
            <a:fillRect/>
          </a:stretch>
        </p:blipFill>
        <p:spPr bwMode="auto">
          <a:xfrm>
            <a:off x="4500563" y="5157788"/>
            <a:ext cx="1238250" cy="190500"/>
          </a:xfrm>
          <a:prstGeom prst="rect">
            <a:avLst/>
          </a:prstGeom>
          <a:solidFill>
            <a:srgbClr val="CC99FF"/>
          </a:solidFill>
          <a:ln w="9525">
            <a:solidFill>
              <a:srgbClr val="CC99FF"/>
            </a:solidFill>
            <a:miter lim="800000"/>
            <a:headEnd/>
            <a:tailEnd/>
          </a:ln>
        </p:spPr>
      </p:pic>
      <p:sp>
        <p:nvSpPr>
          <p:cNvPr id="12" name="ZoneTexte 11"/>
          <p:cNvSpPr txBox="1"/>
          <p:nvPr/>
        </p:nvSpPr>
        <p:spPr>
          <a:xfrm>
            <a:off x="2143108" y="142852"/>
            <a:ext cx="3786214" cy="646331"/>
          </a:xfrm>
          <a:prstGeom prst="rect">
            <a:avLst/>
          </a:prstGeom>
          <a:noFill/>
        </p:spPr>
        <p:txBody>
          <a:bodyPr wrap="square" rtlCol="0">
            <a:spAutoFit/>
          </a:bodyPr>
          <a:lstStyle/>
          <a:p>
            <a:r>
              <a:rPr lang="fr-FR" b="1" dirty="0" smtClean="0">
                <a:latin typeface="Algerian" pitchFamily="82" charset="0"/>
              </a:rPr>
              <a:t>Plan</a:t>
            </a:r>
            <a:endParaRPr lang="fr-FR" b="1" dirty="0">
              <a:latin typeface="Algerian" pitchFamily="82" charset="0"/>
            </a:endParaRPr>
          </a:p>
        </p:txBody>
      </p:sp>
      <p:graphicFrame>
        <p:nvGraphicFramePr>
          <p:cNvPr id="11" name="Espace réservé du contenu 3"/>
          <p:cNvGraphicFramePr>
            <a:graphicFrameLocks noGrp="1"/>
          </p:cNvGraphicFramePr>
          <p:nvPr>
            <p:ph idx="1"/>
            <p:extLst>
              <p:ext uri="{D42A27DB-BD31-4B8C-83A1-F6EECF244321}">
                <p14:modId xmlns:p14="http://schemas.microsoft.com/office/powerpoint/2010/main" val="3469825723"/>
              </p:ext>
            </p:extLst>
          </p:nvPr>
        </p:nvGraphicFramePr>
        <p:xfrm>
          <a:off x="2071670" y="928671"/>
          <a:ext cx="6781476" cy="4166384"/>
        </p:xfrm>
        <a:graphic>
          <a:graphicData uri="http://schemas.openxmlformats.org/drawingml/2006/table">
            <a:tbl>
              <a:tblPr firstRow="1" bandRow="1">
                <a:tableStyleId>{5C22544A-7EE6-4342-B048-85BDC9FD1C3A}</a:tableStyleId>
              </a:tblPr>
              <a:tblGrid>
                <a:gridCol w="6781476"/>
              </a:tblGrid>
              <a:tr h="3800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1" dirty="0" smtClean="0">
                          <a:solidFill>
                            <a:schemeClr val="tx1"/>
                          </a:solidFill>
                        </a:rPr>
                        <a:t>Introduction </a:t>
                      </a:r>
                      <a:endParaRPr lang="fr-FR" sz="2000" dirty="0" smtClean="0">
                        <a:solidFill>
                          <a:schemeClr val="tx1"/>
                        </a:solidFill>
                        <a:latin typeface="Arial" pitchFamily="34" charset="0"/>
                        <a:cs typeface="Arial" pitchFamily="34" charset="0"/>
                      </a:endParaRPr>
                    </a:p>
                  </a:txBody>
                  <a:tcPr/>
                </a:tc>
              </a:tr>
              <a:tr h="672365">
                <a:tc>
                  <a:txBody>
                    <a:bodyPr/>
                    <a:lstStyle/>
                    <a:p>
                      <a:pPr marL="342900" marR="0" lvl="0" indent="-342900" algn="l" defTabSz="914400" rtl="0" eaLnBrk="0" fontAlgn="auto" latinLnBrk="0" hangingPunct="0">
                        <a:lnSpc>
                          <a:spcPct val="100000"/>
                        </a:lnSpc>
                        <a:spcBef>
                          <a:spcPct val="0"/>
                        </a:spcBef>
                        <a:spcAft>
                          <a:spcPts val="0"/>
                        </a:spcAft>
                        <a:buClrTx/>
                        <a:buSzTx/>
                        <a:buFontTx/>
                        <a:buNone/>
                        <a:tabLst/>
                        <a:defRPr/>
                      </a:pPr>
                      <a:r>
                        <a:rPr lang="fr-FR" sz="2400" b="1" dirty="0" smtClean="0">
                          <a:latin typeface="+mn-lt"/>
                        </a:rPr>
                        <a:t>I.</a:t>
                      </a:r>
                      <a:r>
                        <a:rPr lang="fr-FR" sz="2400" b="1" baseline="0" dirty="0" smtClean="0">
                          <a:latin typeface="+mn-lt"/>
                        </a:rPr>
                        <a:t>  Principe de IAR4D</a:t>
                      </a:r>
                      <a:endParaRPr lang="en-US" sz="2400" b="1" dirty="0" smtClean="0">
                        <a:latin typeface="+mn-lt"/>
                      </a:endParaRPr>
                    </a:p>
                  </a:txBody>
                  <a:tcPr/>
                </a:tc>
              </a:tr>
              <a:tr h="672365">
                <a:tc>
                  <a:txBody>
                    <a:bodyPr/>
                    <a:lstStyle/>
                    <a:p>
                      <a:pPr marL="342900" marR="0" lvl="0" indent="-342900" algn="l" defTabSz="914400" rtl="0" eaLnBrk="0" fontAlgn="auto" latinLnBrk="0" hangingPunct="0">
                        <a:lnSpc>
                          <a:spcPct val="100000"/>
                        </a:lnSpc>
                        <a:spcBef>
                          <a:spcPct val="0"/>
                        </a:spcBef>
                        <a:spcAft>
                          <a:spcPts val="0"/>
                        </a:spcAft>
                        <a:buClrTx/>
                        <a:buSzTx/>
                        <a:buFontTx/>
                        <a:buNone/>
                        <a:tabLst/>
                        <a:defRPr/>
                      </a:pPr>
                      <a:r>
                        <a:rPr lang="fr-FR" sz="2400" b="1" dirty="0" smtClean="0">
                          <a:latin typeface="+mn-lt"/>
                        </a:rPr>
                        <a:t>II.</a:t>
                      </a:r>
                      <a:r>
                        <a:rPr lang="fr-FR" sz="2400" b="1" baseline="0" dirty="0" smtClean="0">
                          <a:latin typeface="+mn-lt"/>
                        </a:rPr>
                        <a:t> </a:t>
                      </a:r>
                      <a:r>
                        <a:rPr lang="fr-FR" sz="2400" b="1" dirty="0" smtClean="0">
                          <a:latin typeface="+mn-lt"/>
                        </a:rPr>
                        <a:t>Définition concept chaine de valeur</a:t>
                      </a:r>
                      <a:endParaRPr lang="en-US" sz="2400" b="1" dirty="0" smtClean="0">
                        <a:latin typeface="+mn-lt"/>
                      </a:endParaRPr>
                    </a:p>
                  </a:txBody>
                  <a:tcPr/>
                </a:tc>
              </a:tr>
              <a:tr h="787168">
                <a:tc>
                  <a:txBody>
                    <a:bodyPr/>
                    <a:lstStyle/>
                    <a:p>
                      <a:pPr marL="301625" marR="0" lvl="1" indent="-301625" algn="l" defTabSz="914400" rtl="0" eaLnBrk="1" fontAlgn="auto" latinLnBrk="0" hangingPunct="1">
                        <a:lnSpc>
                          <a:spcPct val="100000"/>
                        </a:lnSpc>
                        <a:spcBef>
                          <a:spcPts val="0"/>
                        </a:spcBef>
                        <a:spcAft>
                          <a:spcPts val="0"/>
                        </a:spcAft>
                        <a:buClr>
                          <a:schemeClr val="accent3"/>
                        </a:buClr>
                        <a:buSzTx/>
                        <a:buFont typeface="Arial" pitchFamily="34" charset="0"/>
                        <a:buNone/>
                        <a:tabLst/>
                        <a:defRPr/>
                      </a:pPr>
                      <a:r>
                        <a:rPr lang="fr-FR" sz="2400" b="1" dirty="0" smtClean="0">
                          <a:latin typeface="+mn-lt"/>
                        </a:rPr>
                        <a:t>III. </a:t>
                      </a:r>
                      <a:r>
                        <a:rPr lang="fr-FR" sz="2400" dirty="0" smtClean="0">
                          <a:latin typeface="+mn-lt"/>
                        </a:rPr>
                        <a:t>Comparaison entre l’approche filière et l’approche chaîne de valeur</a:t>
                      </a:r>
                      <a:r>
                        <a:rPr lang="fr-FR" sz="2400" b="1" dirty="0" smtClean="0">
                          <a:latin typeface="+mn-lt"/>
                        </a:rPr>
                        <a:t> </a:t>
                      </a:r>
                    </a:p>
                  </a:txBody>
                  <a:tcPr/>
                </a:tc>
              </a:tr>
              <a:tr h="437316">
                <a:tc>
                  <a:txBody>
                    <a:bodyPr/>
                    <a:lstStyle/>
                    <a:p>
                      <a:pPr algn="just"/>
                      <a:r>
                        <a:rPr lang="fr-FR" sz="2400" b="1" dirty="0" smtClean="0">
                          <a:latin typeface="+mn-lt"/>
                        </a:rPr>
                        <a:t>IV. Composantes de l’approche chaîne de valeur</a:t>
                      </a:r>
                      <a:endParaRPr lang="fr-FR" sz="2400" dirty="0">
                        <a:latin typeface="+mn-lt"/>
                      </a:endParaRPr>
                    </a:p>
                  </a:txBody>
                  <a:tcPr/>
                </a:tc>
              </a:tr>
              <a:tr h="495624">
                <a:tc>
                  <a:txBody>
                    <a:bodyPr/>
                    <a:lstStyle/>
                    <a:p>
                      <a:pPr lvl="0" fontAlgn="base">
                        <a:spcBef>
                          <a:spcPct val="0"/>
                        </a:spcBef>
                        <a:spcAft>
                          <a:spcPct val="0"/>
                        </a:spcAft>
                      </a:pPr>
                      <a:r>
                        <a:rPr lang="en-US" sz="2000" b="1" kern="1200" dirty="0" smtClean="0">
                          <a:solidFill>
                            <a:schemeClr val="dk1"/>
                          </a:solidFill>
                          <a:latin typeface="+mn-lt"/>
                          <a:ea typeface="+mn-ea"/>
                          <a:cs typeface="+mn-cs"/>
                        </a:rPr>
                        <a:t>V. </a:t>
                      </a:r>
                      <a:r>
                        <a:rPr kumimoji="0" lang="fr-FR" sz="2800"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Acteurs de la chaîne de valeur</a:t>
                      </a:r>
                      <a:endParaRPr kumimoji="0" lang="fr-FR" sz="1000" b="0" i="0" u="none" strike="noStrike" cap="none" normalizeH="0" baseline="0" dirty="0" smtClean="0">
                        <a:ln>
                          <a:noFill/>
                        </a:ln>
                        <a:solidFill>
                          <a:schemeClr val="tx1"/>
                        </a:solidFill>
                        <a:effectLst/>
                        <a:latin typeface="Arial" pitchFamily="34" charset="0"/>
                        <a:cs typeface="Arial" pitchFamily="34" charset="0"/>
                      </a:endParaRPr>
                    </a:p>
                  </a:txBody>
                  <a:tcPr/>
                </a:tc>
              </a:tr>
              <a:tr h="627094">
                <a:tc>
                  <a:txBody>
                    <a:bodyPr/>
                    <a:lstStyle/>
                    <a:p>
                      <a:pPr marL="0" marR="0" lvl="1" indent="0" algn="l" defTabSz="914400" rtl="0" eaLnBrk="1" fontAlgn="auto" latinLnBrk="0" hangingPunct="1">
                        <a:lnSpc>
                          <a:spcPct val="100000"/>
                        </a:lnSpc>
                        <a:spcBef>
                          <a:spcPts val="0"/>
                        </a:spcBef>
                        <a:spcAft>
                          <a:spcPts val="0"/>
                        </a:spcAft>
                        <a:buClr>
                          <a:schemeClr val="accent3"/>
                        </a:buClr>
                        <a:buSzTx/>
                        <a:buFont typeface="Arial" pitchFamily="34" charset="0"/>
                        <a:buNone/>
                        <a:tabLst/>
                        <a:defRPr/>
                      </a:pPr>
                      <a:r>
                        <a:rPr kumimoji="0" lang="fr-FR" sz="2000" b="1" kern="1200" dirty="0" smtClean="0">
                          <a:solidFill>
                            <a:schemeClr val="dk1"/>
                          </a:solidFill>
                          <a:latin typeface="+mn-lt"/>
                          <a:ea typeface="+mn-ea"/>
                          <a:cs typeface="+mn-cs"/>
                        </a:rPr>
                        <a:t>VI. </a:t>
                      </a:r>
                      <a:r>
                        <a:rPr lang="fr-FR" sz="2000" b="1" dirty="0" smtClean="0">
                          <a:latin typeface="Arial" pitchFamily="34" charset="0"/>
                          <a:ea typeface="Calibri" pitchFamily="34" charset="0"/>
                          <a:cs typeface="Arial" pitchFamily="34" charset="0"/>
                        </a:rPr>
                        <a:t>Analyse </a:t>
                      </a:r>
                      <a:r>
                        <a:rPr lang="fr-FR" sz="2400" b="1" dirty="0" smtClean="0">
                          <a:latin typeface="Arial" pitchFamily="34" charset="0"/>
                          <a:ea typeface="Calibri" pitchFamily="34" charset="0"/>
                          <a:cs typeface="Arial" pitchFamily="34" charset="0"/>
                        </a:rPr>
                        <a:t>d’un</a:t>
                      </a:r>
                      <a:r>
                        <a:rPr kumimoji="0" lang="fr-FR"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 CVA </a:t>
                      </a:r>
                      <a:endParaRPr lang="fr-FR" sz="2000" b="1" dirty="0" smtClean="0">
                        <a:latin typeface="+mn-lt"/>
                      </a:endParaRPr>
                    </a:p>
                  </a:txBody>
                  <a:tcPr/>
                </a:tc>
              </a:tr>
            </a:tbl>
          </a:graphicData>
        </a:graphic>
      </p:graphicFrame>
    </p:spTree>
    <p:extLst>
      <p:ext uri="{BB962C8B-B14F-4D97-AF65-F5344CB8AC3E}">
        <p14:creationId xmlns:p14="http://schemas.microsoft.com/office/powerpoint/2010/main" val="2139932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785794"/>
            <a:ext cx="8215370" cy="4401205"/>
          </a:xfrm>
          <a:prstGeom prst="rect">
            <a:avLst/>
          </a:prstGeom>
        </p:spPr>
        <p:txBody>
          <a:bodyPr wrap="square">
            <a:spAutoFit/>
          </a:bodyPr>
          <a:lstStyle/>
          <a:p>
            <a:pPr algn="just">
              <a:spcBef>
                <a:spcPct val="0"/>
              </a:spcBef>
            </a:pPr>
            <a:r>
              <a:rPr lang="fr-FR" sz="2800" dirty="0" smtClean="0">
                <a:latin typeface="Arial" pitchFamily="34" charset="0"/>
                <a:cs typeface="Arial" pitchFamily="34" charset="0"/>
              </a:rPr>
              <a:t>Une des activités phares du projet ILWAC est la mise en place des plateformes d’innovation </a:t>
            </a:r>
          </a:p>
          <a:p>
            <a:pPr algn="just">
              <a:spcBef>
                <a:spcPct val="0"/>
              </a:spcBef>
            </a:pPr>
            <a:r>
              <a:rPr lang="fr-FR" sz="2800" dirty="0" smtClean="0">
                <a:latin typeface="Arial" pitchFamily="34" charset="0"/>
                <a:cs typeface="Arial" pitchFamily="34" charset="0"/>
              </a:rPr>
              <a:t>processus de mise en place des PI =</a:t>
            </a:r>
          </a:p>
          <a:p>
            <a:pPr algn="just">
              <a:spcBef>
                <a:spcPct val="0"/>
              </a:spcBef>
            </a:pPr>
            <a:endParaRPr lang="fr-FR" sz="2800" dirty="0" smtClean="0">
              <a:latin typeface="Arial" pitchFamily="34" charset="0"/>
              <a:cs typeface="Arial" pitchFamily="34" charset="0"/>
            </a:endParaRPr>
          </a:p>
          <a:p>
            <a:pPr algn="just">
              <a:spcBef>
                <a:spcPct val="0"/>
              </a:spcBef>
            </a:pPr>
            <a:r>
              <a:rPr lang="fr-FR" sz="2800" dirty="0" smtClean="0">
                <a:latin typeface="Arial" pitchFamily="34" charset="0"/>
                <a:cs typeface="Arial" pitchFamily="34" charset="0"/>
              </a:rPr>
              <a:t>         repose sur l’application du principe de IAR4D</a:t>
            </a:r>
          </a:p>
          <a:p>
            <a:pPr algn="just">
              <a:spcBef>
                <a:spcPct val="0"/>
              </a:spcBef>
            </a:pPr>
            <a:r>
              <a:rPr lang="fr-FR" sz="2800" dirty="0" smtClean="0">
                <a:latin typeface="Arial" pitchFamily="34" charset="0"/>
                <a:cs typeface="Arial" pitchFamily="34" charset="0"/>
              </a:rPr>
              <a:t> </a:t>
            </a:r>
          </a:p>
          <a:p>
            <a:pPr algn="just">
              <a:spcBef>
                <a:spcPct val="0"/>
              </a:spcBef>
            </a:pPr>
            <a:r>
              <a:rPr lang="fr-FR" sz="2800" dirty="0" smtClean="0">
                <a:latin typeface="Arial" pitchFamily="34" charset="0"/>
                <a:cs typeface="Arial" pitchFamily="34" charset="0"/>
              </a:rPr>
              <a:t>         répond à un certain nombre d’exigences (la sélection et l’analyse des CVA autour desquelles elles seront installées</a:t>
            </a:r>
          </a:p>
          <a:p>
            <a:pPr algn="just">
              <a:spcBef>
                <a:spcPct val="0"/>
              </a:spcBef>
            </a:pPr>
            <a:r>
              <a:rPr lang="fr-FR" sz="2800" dirty="0" smtClean="0">
                <a:latin typeface="Arial" pitchFamily="34" charset="0"/>
                <a:cs typeface="Arial" pitchFamily="34" charset="0"/>
              </a:rPr>
              <a:t>   </a:t>
            </a:r>
            <a:endParaRPr lang="fr-FR" sz="3600" dirty="0" smtClean="0">
              <a:latin typeface="Arial" pitchFamily="34" charset="0"/>
              <a:cs typeface="Arial" pitchFamily="34" charset="0"/>
            </a:endParaRPr>
          </a:p>
        </p:txBody>
      </p:sp>
      <p:sp>
        <p:nvSpPr>
          <p:cNvPr id="3" name="Rectangle 2"/>
          <p:cNvSpPr/>
          <p:nvPr/>
        </p:nvSpPr>
        <p:spPr>
          <a:xfrm>
            <a:off x="500034" y="142852"/>
            <a:ext cx="8072494" cy="523220"/>
          </a:xfrm>
          <a:prstGeom prst="rect">
            <a:avLst/>
          </a:prstGeom>
        </p:spPr>
        <p:txBody>
          <a:bodyPr wrap="square">
            <a:spAutoFit/>
          </a:bodyPr>
          <a:lstStyle/>
          <a:p>
            <a:pPr algn="ctr">
              <a:spcBef>
                <a:spcPct val="0"/>
              </a:spcBef>
            </a:pPr>
            <a:r>
              <a:rPr lang="fr-FR" sz="2800" dirty="0" smtClean="0">
                <a:latin typeface="Arial" pitchFamily="34" charset="0"/>
                <a:cs typeface="Arial" pitchFamily="34" charset="0"/>
              </a:rPr>
              <a:t>INTRODUCTION</a:t>
            </a:r>
            <a:endParaRPr lang="fr-FR" sz="3600" dirty="0" smtClean="0">
              <a:latin typeface="Arial" pitchFamily="34" charset="0"/>
              <a:cs typeface="Arial" pitchFamily="34" charset="0"/>
            </a:endParaRPr>
          </a:p>
        </p:txBody>
      </p:sp>
      <p:sp>
        <p:nvSpPr>
          <p:cNvPr id="4" name="Flèche droite 3"/>
          <p:cNvSpPr/>
          <p:nvPr/>
        </p:nvSpPr>
        <p:spPr>
          <a:xfrm>
            <a:off x="428596" y="2714620"/>
            <a:ext cx="428628"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droite 4"/>
          <p:cNvSpPr/>
          <p:nvPr/>
        </p:nvSpPr>
        <p:spPr>
          <a:xfrm>
            <a:off x="500034" y="3500438"/>
            <a:ext cx="50006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ardrop 21"/>
          <p:cNvSpPr/>
          <p:nvPr/>
        </p:nvSpPr>
        <p:spPr bwMode="auto">
          <a:xfrm>
            <a:off x="3357554" y="3071810"/>
            <a:ext cx="2286000" cy="2438400"/>
          </a:xfrm>
          <a:prstGeom prst="teardrop">
            <a:avLst/>
          </a:prstGeom>
          <a:solidFill>
            <a:srgbClr val="00B050"/>
          </a:solidFill>
          <a:ln w="9525" cap="flat" cmpd="sng" algn="ctr">
            <a:solidFill>
              <a:schemeClr val="tx1"/>
            </a:solidFill>
            <a:prstDash val="solid"/>
            <a:miter lim="800000"/>
            <a:headEnd type="none" w="med" len="med"/>
            <a:tailEnd type="none" w="med" len="med"/>
          </a:ln>
          <a:effectLst/>
        </p:spPr>
        <p:txBody>
          <a:bodyPr wrap="none"/>
          <a:lstStyle/>
          <a:p>
            <a:pPr>
              <a:defRPr/>
            </a:pPr>
            <a:endParaRPr lang="en-US"/>
          </a:p>
        </p:txBody>
      </p:sp>
      <p:sp>
        <p:nvSpPr>
          <p:cNvPr id="21" name="Oval 20"/>
          <p:cNvSpPr>
            <a:spLocks noChangeArrowheads="1"/>
          </p:cNvSpPr>
          <p:nvPr/>
        </p:nvSpPr>
        <p:spPr bwMode="auto">
          <a:xfrm>
            <a:off x="7572396" y="3429000"/>
            <a:ext cx="1428760" cy="1500198"/>
          </a:xfrm>
          <a:prstGeom prst="ellipse">
            <a:avLst/>
          </a:prstGeom>
          <a:solidFill>
            <a:schemeClr val="accent1"/>
          </a:solidFill>
          <a:ln w="9525" algn="ctr">
            <a:solidFill>
              <a:schemeClr val="tx1"/>
            </a:solidFill>
            <a:miter lim="800000"/>
            <a:headEnd/>
            <a:tailEnd/>
          </a:ln>
        </p:spPr>
        <p:txBody>
          <a:bodyPr wrap="none"/>
          <a:lstStyle/>
          <a:p>
            <a:endParaRPr lang="en-US"/>
          </a:p>
        </p:txBody>
      </p:sp>
      <p:sp>
        <p:nvSpPr>
          <p:cNvPr id="20" name="Oval 19"/>
          <p:cNvSpPr>
            <a:spLocks noChangeArrowheads="1"/>
          </p:cNvSpPr>
          <p:nvPr/>
        </p:nvSpPr>
        <p:spPr bwMode="auto">
          <a:xfrm>
            <a:off x="5715008" y="3500438"/>
            <a:ext cx="1295400" cy="1285884"/>
          </a:xfrm>
          <a:prstGeom prst="ellipse">
            <a:avLst/>
          </a:prstGeom>
          <a:solidFill>
            <a:schemeClr val="accent1"/>
          </a:solidFill>
          <a:ln w="9525" algn="ctr">
            <a:solidFill>
              <a:schemeClr val="tx1"/>
            </a:solidFill>
            <a:miter lim="800000"/>
            <a:headEnd/>
            <a:tailEnd/>
          </a:ln>
        </p:spPr>
        <p:txBody>
          <a:bodyPr wrap="none"/>
          <a:lstStyle/>
          <a:p>
            <a:endParaRPr lang="en-US"/>
          </a:p>
        </p:txBody>
      </p:sp>
      <p:sp>
        <p:nvSpPr>
          <p:cNvPr id="19" name="Oval 18"/>
          <p:cNvSpPr>
            <a:spLocks noChangeArrowheads="1"/>
          </p:cNvSpPr>
          <p:nvPr/>
        </p:nvSpPr>
        <p:spPr bwMode="auto">
          <a:xfrm>
            <a:off x="3929058" y="3571876"/>
            <a:ext cx="1371600" cy="1066800"/>
          </a:xfrm>
          <a:prstGeom prst="ellipse">
            <a:avLst/>
          </a:prstGeom>
          <a:solidFill>
            <a:schemeClr val="accent1"/>
          </a:solidFill>
          <a:ln w="9525" algn="ctr">
            <a:solidFill>
              <a:schemeClr val="tx1"/>
            </a:solidFill>
            <a:miter lim="800000"/>
            <a:headEnd/>
            <a:tailEnd/>
          </a:ln>
        </p:spPr>
        <p:txBody>
          <a:bodyPr wrap="none"/>
          <a:lstStyle/>
          <a:p>
            <a:endParaRPr lang="en-US"/>
          </a:p>
        </p:txBody>
      </p:sp>
      <p:sp>
        <p:nvSpPr>
          <p:cNvPr id="18" name="Oval 17"/>
          <p:cNvSpPr>
            <a:spLocks noChangeArrowheads="1"/>
          </p:cNvSpPr>
          <p:nvPr/>
        </p:nvSpPr>
        <p:spPr bwMode="auto">
          <a:xfrm>
            <a:off x="2143108" y="3571876"/>
            <a:ext cx="1143000" cy="1285884"/>
          </a:xfrm>
          <a:prstGeom prst="ellipse">
            <a:avLst/>
          </a:prstGeom>
          <a:solidFill>
            <a:schemeClr val="accent1"/>
          </a:solidFill>
          <a:ln w="9525" algn="ctr">
            <a:solidFill>
              <a:schemeClr val="tx1"/>
            </a:solidFill>
            <a:miter lim="800000"/>
            <a:headEnd/>
            <a:tailEnd/>
          </a:ln>
        </p:spPr>
        <p:txBody>
          <a:bodyPr wrap="none"/>
          <a:lstStyle/>
          <a:p>
            <a:endParaRPr lang="en-US"/>
          </a:p>
        </p:txBody>
      </p:sp>
      <p:sp>
        <p:nvSpPr>
          <p:cNvPr id="17" name="Oval 16"/>
          <p:cNvSpPr>
            <a:spLocks noChangeArrowheads="1"/>
          </p:cNvSpPr>
          <p:nvPr/>
        </p:nvSpPr>
        <p:spPr bwMode="auto">
          <a:xfrm>
            <a:off x="142844" y="3500438"/>
            <a:ext cx="1524000" cy="1219200"/>
          </a:xfrm>
          <a:prstGeom prst="ellipse">
            <a:avLst/>
          </a:prstGeom>
          <a:solidFill>
            <a:schemeClr val="accent1"/>
          </a:solidFill>
          <a:ln w="9525" algn="ctr">
            <a:solidFill>
              <a:schemeClr val="tx1"/>
            </a:solidFill>
            <a:miter lim="800000"/>
            <a:headEnd/>
            <a:tailEnd/>
          </a:ln>
        </p:spPr>
        <p:txBody>
          <a:bodyPr wrap="none"/>
          <a:lstStyle/>
          <a:p>
            <a:endParaRPr lang="en-US"/>
          </a:p>
        </p:txBody>
      </p:sp>
      <p:sp>
        <p:nvSpPr>
          <p:cNvPr id="10248" name="Rectangle 8"/>
          <p:cNvSpPr>
            <a:spLocks noChangeArrowheads="1"/>
          </p:cNvSpPr>
          <p:nvPr/>
        </p:nvSpPr>
        <p:spPr bwMode="auto">
          <a:xfrm>
            <a:off x="0" y="6477000"/>
            <a:ext cx="9144000" cy="381000"/>
          </a:xfrm>
          <a:prstGeom prst="rect">
            <a:avLst/>
          </a:prstGeom>
          <a:solidFill>
            <a:srgbClr val="92D050"/>
          </a:solidFill>
          <a:ln w="9525" algn="ctr">
            <a:noFill/>
            <a:miter lim="800000"/>
            <a:headEnd/>
            <a:tailEnd/>
          </a:ln>
        </p:spPr>
        <p:txBody>
          <a:bodyPr wrap="none"/>
          <a:lstStyle/>
          <a:p>
            <a:pPr lvl="1">
              <a:defRPr/>
            </a:pPr>
            <a:r>
              <a:rPr lang="fr-FR" sz="2000" dirty="0" smtClean="0"/>
              <a:t>Une</a:t>
            </a:r>
            <a:r>
              <a:rPr lang="en-US" sz="2000" dirty="0" smtClean="0"/>
              <a:t> </a:t>
            </a:r>
            <a:r>
              <a:rPr lang="fr-FR" sz="2000" dirty="0" smtClean="0"/>
              <a:t>Approche</a:t>
            </a:r>
            <a:r>
              <a:rPr lang="en-US" sz="2000" dirty="0" smtClean="0"/>
              <a:t> de </a:t>
            </a:r>
            <a:r>
              <a:rPr lang="fr-FR" sz="2000" dirty="0" smtClean="0"/>
              <a:t>partenariat</a:t>
            </a:r>
            <a:r>
              <a:rPr lang="en-US" sz="2000" dirty="0" smtClean="0"/>
              <a:t> </a:t>
            </a:r>
            <a:r>
              <a:rPr lang="fr-FR" sz="2000" dirty="0" smtClean="0"/>
              <a:t>différente</a:t>
            </a:r>
            <a:r>
              <a:rPr lang="en-US" sz="2000" dirty="0" smtClean="0"/>
              <a:t> </a:t>
            </a:r>
            <a:r>
              <a:rPr lang="fr-FR" sz="2000" dirty="0" smtClean="0"/>
              <a:t>est</a:t>
            </a:r>
            <a:r>
              <a:rPr lang="en-US" sz="2000" dirty="0" smtClean="0"/>
              <a:t> </a:t>
            </a:r>
            <a:r>
              <a:rPr lang="fr-FR" sz="2000" dirty="0" smtClean="0"/>
              <a:t>requise</a:t>
            </a:r>
            <a:endParaRPr lang="en-US" sz="2000" dirty="0"/>
          </a:p>
        </p:txBody>
      </p:sp>
      <p:sp>
        <p:nvSpPr>
          <p:cNvPr id="10249" name="Rectangle 2"/>
          <p:cNvSpPr>
            <a:spLocks noGrp="1" noChangeArrowheads="1"/>
          </p:cNvSpPr>
          <p:nvPr>
            <p:ph type="title"/>
          </p:nvPr>
        </p:nvSpPr>
        <p:spPr>
          <a:xfrm>
            <a:off x="0" y="0"/>
            <a:ext cx="8610600" cy="762000"/>
          </a:xfrm>
        </p:spPr>
        <p:txBody>
          <a:bodyPr>
            <a:normAutofit fontScale="90000"/>
          </a:bodyPr>
          <a:lstStyle/>
          <a:p>
            <a:r>
              <a:rPr lang="en-US" sz="2400" b="1" dirty="0" smtClean="0"/>
              <a:t>…</a:t>
            </a:r>
            <a:r>
              <a:rPr lang="fr-FR" sz="2400" dirty="0" smtClean="0">
                <a:latin typeface="Arial" pitchFamily="34" charset="0"/>
                <a:cs typeface="Arial" pitchFamily="34" charset="0"/>
              </a:rPr>
              <a:t> </a:t>
            </a:r>
            <a:r>
              <a:rPr lang="fr-FR" sz="2400" b="1" dirty="0" smtClean="0">
                <a:latin typeface="Arial" pitchFamily="34" charset="0"/>
                <a:cs typeface="Arial" pitchFamily="34" charset="0"/>
              </a:rPr>
              <a:t>Recherche agricole intégrée pour le Développement (RAID/IAR4D)</a:t>
            </a:r>
            <a:endParaRPr lang="fr-FR" sz="2400" b="1" dirty="0" smtClean="0"/>
          </a:p>
        </p:txBody>
      </p:sp>
      <p:sp>
        <p:nvSpPr>
          <p:cNvPr id="10250" name="Oval 7"/>
          <p:cNvSpPr>
            <a:spLocks noChangeArrowheads="1"/>
          </p:cNvSpPr>
          <p:nvPr/>
        </p:nvSpPr>
        <p:spPr bwMode="auto">
          <a:xfrm>
            <a:off x="4876800" y="-1447800"/>
            <a:ext cx="152400" cy="152400"/>
          </a:xfrm>
          <a:prstGeom prst="ellipse">
            <a:avLst/>
          </a:prstGeom>
          <a:solidFill>
            <a:srgbClr val="FF0000"/>
          </a:solidFill>
          <a:ln w="9525">
            <a:noFill/>
            <a:round/>
            <a:headEnd/>
            <a:tailEnd/>
          </a:ln>
        </p:spPr>
        <p:txBody>
          <a:bodyPr wrap="none" anchor="ctr"/>
          <a:lstStyle/>
          <a:p>
            <a:endParaRPr lang="en-US"/>
          </a:p>
        </p:txBody>
      </p:sp>
      <p:sp>
        <p:nvSpPr>
          <p:cNvPr id="10251" name="Line 11"/>
          <p:cNvSpPr>
            <a:spLocks noChangeShapeType="1"/>
          </p:cNvSpPr>
          <p:nvPr/>
        </p:nvSpPr>
        <p:spPr bwMode="auto">
          <a:xfrm>
            <a:off x="0" y="785794"/>
            <a:ext cx="9296400" cy="0"/>
          </a:xfrm>
          <a:prstGeom prst="line">
            <a:avLst/>
          </a:prstGeom>
          <a:noFill/>
          <a:ln w="57150">
            <a:solidFill>
              <a:schemeClr val="tx1"/>
            </a:solidFill>
            <a:prstDash val="sysDot"/>
            <a:round/>
            <a:headEnd/>
            <a:tailEnd/>
          </a:ln>
        </p:spPr>
        <p:txBody>
          <a:bodyPr/>
          <a:lstStyle/>
          <a:p>
            <a:endParaRPr lang="en-US"/>
          </a:p>
        </p:txBody>
      </p:sp>
      <p:sp>
        <p:nvSpPr>
          <p:cNvPr id="1028" name="Text Box 4"/>
          <p:cNvSpPr txBox="1">
            <a:spLocks noChangeArrowheads="1"/>
          </p:cNvSpPr>
          <p:nvPr/>
        </p:nvSpPr>
        <p:spPr bwMode="auto">
          <a:xfrm>
            <a:off x="142844" y="6072206"/>
            <a:ext cx="9001156" cy="285751"/>
          </a:xfrm>
          <a:prstGeom prst="rect">
            <a:avLst/>
          </a:prstGeom>
          <a:noFill/>
          <a:ln w="9525">
            <a:noFill/>
            <a:miter lim="800000"/>
            <a:headEnd/>
            <a:tailEnd/>
          </a:ln>
        </p:spPr>
        <p:txBody>
          <a:bodyPr lIns="0" tIns="0" rIns="0" bIns="0"/>
          <a:lstStyle/>
          <a:p>
            <a:pPr lvl="1">
              <a:defRPr/>
            </a:pPr>
            <a:r>
              <a:rPr lang="fr-FR" sz="2000" dirty="0" smtClean="0">
                <a:latin typeface="+mn-lt"/>
              </a:rPr>
              <a:t>Organisation</a:t>
            </a:r>
            <a:r>
              <a:rPr lang="en-US" sz="2000" dirty="0" smtClean="0">
                <a:latin typeface="+mn-lt"/>
              </a:rPr>
              <a:t> </a:t>
            </a:r>
            <a:r>
              <a:rPr lang="fr-FR" sz="2000" dirty="0" smtClean="0">
                <a:latin typeface="+mn-lt"/>
              </a:rPr>
              <a:t>linéaire</a:t>
            </a:r>
            <a:r>
              <a:rPr lang="en-US" sz="2000" dirty="0" smtClean="0">
                <a:latin typeface="+mn-lt"/>
              </a:rPr>
              <a:t> des </a:t>
            </a:r>
            <a:r>
              <a:rPr lang="fr-FR" sz="2000" dirty="0" smtClean="0">
                <a:latin typeface="+mn-lt"/>
              </a:rPr>
              <a:t>Acteurs</a:t>
            </a:r>
            <a:r>
              <a:rPr lang="en-US" sz="2000" dirty="0" smtClean="0">
                <a:latin typeface="+mn-lt"/>
              </a:rPr>
              <a:t> ARD</a:t>
            </a:r>
          </a:p>
        </p:txBody>
      </p:sp>
      <p:sp>
        <p:nvSpPr>
          <p:cNvPr id="52235" name="WordArt 18"/>
          <p:cNvSpPr>
            <a:spLocks noChangeArrowheads="1" noChangeShapeType="1" noTextEdit="1"/>
          </p:cNvSpPr>
          <p:nvPr/>
        </p:nvSpPr>
        <p:spPr bwMode="auto">
          <a:xfrm>
            <a:off x="214282" y="3857628"/>
            <a:ext cx="1277938" cy="3683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0000"/>
                </a:solidFill>
                <a:latin typeface="Arial Narrow"/>
              </a:rPr>
              <a:t>Chercheurs</a:t>
            </a:r>
            <a:endParaRPr lang="fr-FR" sz="3600" kern="10" dirty="0">
              <a:ln w="9525">
                <a:solidFill>
                  <a:srgbClr val="000000"/>
                </a:solidFill>
                <a:round/>
                <a:headEnd/>
                <a:tailEnd/>
              </a:ln>
              <a:solidFill>
                <a:srgbClr val="000000"/>
              </a:solidFill>
              <a:latin typeface="Arial Narrow"/>
            </a:endParaRPr>
          </a:p>
        </p:txBody>
      </p:sp>
      <p:sp>
        <p:nvSpPr>
          <p:cNvPr id="52236" name="WordArt 19"/>
          <p:cNvSpPr>
            <a:spLocks noChangeArrowheads="1" noChangeShapeType="1" noTextEdit="1"/>
          </p:cNvSpPr>
          <p:nvPr/>
        </p:nvSpPr>
        <p:spPr bwMode="auto">
          <a:xfrm>
            <a:off x="2214546" y="4071942"/>
            <a:ext cx="1143000" cy="3556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0000"/>
                </a:solidFill>
                <a:latin typeface="Arial Narrow"/>
              </a:rPr>
              <a:t>Développeurs</a:t>
            </a:r>
            <a:endParaRPr lang="fr-FR" sz="3600" kern="10" dirty="0">
              <a:ln w="9525">
                <a:solidFill>
                  <a:srgbClr val="000000"/>
                </a:solidFill>
                <a:round/>
                <a:headEnd/>
                <a:tailEnd/>
              </a:ln>
              <a:solidFill>
                <a:srgbClr val="000000"/>
              </a:solidFill>
              <a:latin typeface="Arial Narrow"/>
            </a:endParaRPr>
          </a:p>
        </p:txBody>
      </p:sp>
      <p:sp>
        <p:nvSpPr>
          <p:cNvPr id="52237" name="WordArt 20"/>
          <p:cNvSpPr>
            <a:spLocks noChangeArrowheads="1" noChangeShapeType="1" noTextEdit="1"/>
          </p:cNvSpPr>
          <p:nvPr/>
        </p:nvSpPr>
        <p:spPr bwMode="auto">
          <a:xfrm>
            <a:off x="3786182" y="4000504"/>
            <a:ext cx="1495425" cy="3683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0000"/>
                </a:solidFill>
                <a:latin typeface="Arial Narrow"/>
              </a:rPr>
              <a:t>Producteurs</a:t>
            </a:r>
            <a:endParaRPr lang="fr-FR" sz="3600" kern="10" dirty="0">
              <a:ln w="9525">
                <a:solidFill>
                  <a:srgbClr val="000000"/>
                </a:solidFill>
                <a:round/>
                <a:headEnd/>
                <a:tailEnd/>
              </a:ln>
              <a:solidFill>
                <a:srgbClr val="000000"/>
              </a:solidFill>
              <a:latin typeface="Arial Narrow"/>
            </a:endParaRPr>
          </a:p>
        </p:txBody>
      </p:sp>
      <p:sp>
        <p:nvSpPr>
          <p:cNvPr id="52239" name="WordArt 22"/>
          <p:cNvSpPr>
            <a:spLocks noChangeArrowheads="1" noChangeShapeType="1" noTextEdit="1"/>
          </p:cNvSpPr>
          <p:nvPr/>
        </p:nvSpPr>
        <p:spPr bwMode="auto">
          <a:xfrm>
            <a:off x="5715008" y="4000504"/>
            <a:ext cx="1427162" cy="3810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0000"/>
                </a:solidFill>
                <a:latin typeface="Arial Narrow"/>
              </a:rPr>
              <a:t>commerçants</a:t>
            </a:r>
            <a:endParaRPr lang="fr-FR" sz="3600" kern="10" dirty="0">
              <a:ln w="9525">
                <a:solidFill>
                  <a:srgbClr val="000000"/>
                </a:solidFill>
                <a:round/>
                <a:headEnd/>
                <a:tailEnd/>
              </a:ln>
              <a:solidFill>
                <a:srgbClr val="000000"/>
              </a:solidFill>
              <a:latin typeface="Arial Narrow"/>
            </a:endParaRPr>
          </a:p>
        </p:txBody>
      </p:sp>
      <p:sp>
        <p:nvSpPr>
          <p:cNvPr id="52240" name="WordArt 23"/>
          <p:cNvSpPr>
            <a:spLocks noChangeArrowheads="1" noChangeShapeType="1" noTextEdit="1"/>
          </p:cNvSpPr>
          <p:nvPr/>
        </p:nvSpPr>
        <p:spPr bwMode="auto">
          <a:xfrm>
            <a:off x="7572396" y="4000504"/>
            <a:ext cx="1410684" cy="4191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0000"/>
                </a:solidFill>
                <a:latin typeface="Arial Narrow"/>
              </a:rPr>
              <a:t>Consommateurs</a:t>
            </a:r>
            <a:endParaRPr lang="fr-FR" sz="3600" kern="10" dirty="0">
              <a:ln w="9525">
                <a:solidFill>
                  <a:srgbClr val="000000"/>
                </a:solidFill>
                <a:round/>
                <a:headEnd/>
                <a:tailEnd/>
              </a:ln>
              <a:solidFill>
                <a:srgbClr val="000000"/>
              </a:solidFill>
              <a:latin typeface="Arial Narrow"/>
            </a:endParaRPr>
          </a:p>
        </p:txBody>
      </p:sp>
      <p:sp>
        <p:nvSpPr>
          <p:cNvPr id="28" name="Right Arrow 27"/>
          <p:cNvSpPr>
            <a:spLocks noChangeArrowheads="1"/>
          </p:cNvSpPr>
          <p:nvPr/>
        </p:nvSpPr>
        <p:spPr bwMode="auto">
          <a:xfrm>
            <a:off x="1714480" y="3786190"/>
            <a:ext cx="442913" cy="762000"/>
          </a:xfrm>
          <a:prstGeom prst="rightArrow">
            <a:avLst>
              <a:gd name="adj1" fmla="val 50000"/>
              <a:gd name="adj2" fmla="val 50000"/>
            </a:avLst>
          </a:prstGeom>
          <a:solidFill>
            <a:srgbClr val="FFC000"/>
          </a:solidFill>
          <a:ln w="9525" algn="ctr">
            <a:solidFill>
              <a:schemeClr val="tx1"/>
            </a:solidFill>
            <a:miter lim="800000"/>
            <a:headEnd/>
            <a:tailEnd/>
          </a:ln>
        </p:spPr>
        <p:txBody>
          <a:bodyPr wrap="none"/>
          <a:lstStyle/>
          <a:p>
            <a:endParaRPr lang="en-US"/>
          </a:p>
        </p:txBody>
      </p:sp>
      <p:sp>
        <p:nvSpPr>
          <p:cNvPr id="29" name="Right Arrow 28"/>
          <p:cNvSpPr>
            <a:spLocks noChangeArrowheads="1"/>
          </p:cNvSpPr>
          <p:nvPr/>
        </p:nvSpPr>
        <p:spPr bwMode="auto">
          <a:xfrm>
            <a:off x="3428992" y="3857628"/>
            <a:ext cx="333375" cy="762000"/>
          </a:xfrm>
          <a:prstGeom prst="rightArrow">
            <a:avLst>
              <a:gd name="adj1" fmla="val 50000"/>
              <a:gd name="adj2" fmla="val 50000"/>
            </a:avLst>
          </a:prstGeom>
          <a:solidFill>
            <a:srgbClr val="FFC000"/>
          </a:solidFill>
          <a:ln w="9525" algn="ctr">
            <a:solidFill>
              <a:schemeClr val="tx1"/>
            </a:solidFill>
            <a:miter lim="800000"/>
            <a:headEnd/>
            <a:tailEnd/>
          </a:ln>
        </p:spPr>
        <p:txBody>
          <a:bodyPr wrap="none"/>
          <a:lstStyle/>
          <a:p>
            <a:endParaRPr lang="en-US"/>
          </a:p>
        </p:txBody>
      </p:sp>
      <p:sp>
        <p:nvSpPr>
          <p:cNvPr id="30" name="Right Arrow 29"/>
          <p:cNvSpPr>
            <a:spLocks noChangeArrowheads="1"/>
          </p:cNvSpPr>
          <p:nvPr/>
        </p:nvSpPr>
        <p:spPr bwMode="auto">
          <a:xfrm>
            <a:off x="5286380" y="3786190"/>
            <a:ext cx="401638" cy="762000"/>
          </a:xfrm>
          <a:prstGeom prst="rightArrow">
            <a:avLst>
              <a:gd name="adj1" fmla="val 50000"/>
              <a:gd name="adj2" fmla="val 50000"/>
            </a:avLst>
          </a:prstGeom>
          <a:solidFill>
            <a:srgbClr val="FFC000"/>
          </a:solidFill>
          <a:ln w="9525" algn="ctr">
            <a:solidFill>
              <a:schemeClr val="tx1"/>
            </a:solidFill>
            <a:miter lim="800000"/>
            <a:headEnd/>
            <a:tailEnd/>
          </a:ln>
        </p:spPr>
        <p:txBody>
          <a:bodyPr wrap="none"/>
          <a:lstStyle/>
          <a:p>
            <a:endParaRPr lang="en-US"/>
          </a:p>
        </p:txBody>
      </p:sp>
      <p:sp>
        <p:nvSpPr>
          <p:cNvPr id="31" name="Right Arrow 30"/>
          <p:cNvSpPr>
            <a:spLocks noChangeArrowheads="1"/>
          </p:cNvSpPr>
          <p:nvPr/>
        </p:nvSpPr>
        <p:spPr bwMode="auto">
          <a:xfrm>
            <a:off x="7143768" y="3786190"/>
            <a:ext cx="412750" cy="762000"/>
          </a:xfrm>
          <a:prstGeom prst="rightArrow">
            <a:avLst>
              <a:gd name="adj1" fmla="val 50000"/>
              <a:gd name="adj2" fmla="val 50000"/>
            </a:avLst>
          </a:prstGeom>
          <a:solidFill>
            <a:srgbClr val="FFC000"/>
          </a:solidFill>
          <a:ln w="9525" algn="ctr">
            <a:solidFill>
              <a:schemeClr val="tx1"/>
            </a:solidFill>
            <a:miter lim="800000"/>
            <a:headEnd/>
            <a:tailEnd/>
          </a:ln>
        </p:spPr>
        <p:txBody>
          <a:bodyPr wrap="none"/>
          <a:lstStyle/>
          <a:p>
            <a:endParaRPr lang="en-US"/>
          </a:p>
        </p:txBody>
      </p:sp>
      <p:sp>
        <p:nvSpPr>
          <p:cNvPr id="23" name="WordArt 23"/>
          <p:cNvSpPr>
            <a:spLocks noChangeArrowheads="1" noChangeShapeType="1" noTextEdit="1"/>
          </p:cNvSpPr>
          <p:nvPr/>
        </p:nvSpPr>
        <p:spPr bwMode="auto">
          <a:xfrm>
            <a:off x="3714744" y="2571744"/>
            <a:ext cx="2438400" cy="2667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B050"/>
                </a:solidFill>
                <a:latin typeface="Arial Narrow"/>
              </a:rPr>
              <a:t>Approche</a:t>
            </a:r>
            <a:r>
              <a:rPr lang="en-US" sz="3600" kern="10" dirty="0" smtClean="0">
                <a:ln w="9525">
                  <a:solidFill>
                    <a:srgbClr val="000000"/>
                  </a:solidFill>
                  <a:round/>
                  <a:headEnd/>
                  <a:tailEnd/>
                </a:ln>
                <a:solidFill>
                  <a:srgbClr val="00B050"/>
                </a:solidFill>
                <a:latin typeface="Arial Narrow"/>
              </a:rPr>
              <a:t> </a:t>
            </a:r>
            <a:r>
              <a:rPr lang="fr-FR" sz="3600" kern="10" dirty="0" smtClean="0">
                <a:ln w="9525">
                  <a:solidFill>
                    <a:srgbClr val="000000"/>
                  </a:solidFill>
                  <a:round/>
                  <a:headEnd/>
                  <a:tailEnd/>
                </a:ln>
                <a:solidFill>
                  <a:srgbClr val="00B050"/>
                </a:solidFill>
                <a:latin typeface="Arial Narrow"/>
              </a:rPr>
              <a:t>système</a:t>
            </a:r>
            <a:r>
              <a:rPr lang="en-US" sz="3600" kern="10" dirty="0" smtClean="0">
                <a:ln w="9525">
                  <a:solidFill>
                    <a:srgbClr val="000000"/>
                  </a:solidFill>
                  <a:round/>
                  <a:headEnd/>
                  <a:tailEnd/>
                </a:ln>
                <a:solidFill>
                  <a:srgbClr val="00B050"/>
                </a:solidFill>
                <a:latin typeface="Arial Narrow"/>
              </a:rPr>
              <a:t> de production</a:t>
            </a:r>
            <a:endParaRPr lang="en-US" sz="3600" kern="10" dirty="0">
              <a:ln w="9525">
                <a:solidFill>
                  <a:srgbClr val="000000"/>
                </a:solidFill>
                <a:round/>
                <a:headEnd/>
                <a:tailEnd/>
              </a:ln>
              <a:solidFill>
                <a:srgbClr val="00B050"/>
              </a:solidFill>
              <a:latin typeface="Arial Narrow"/>
            </a:endParaRPr>
          </a:p>
        </p:txBody>
      </p:sp>
      <p:sp>
        <p:nvSpPr>
          <p:cNvPr id="24" name="WordArt 23"/>
          <p:cNvSpPr>
            <a:spLocks noChangeArrowheads="1" noChangeShapeType="1" noTextEdit="1"/>
          </p:cNvSpPr>
          <p:nvPr/>
        </p:nvSpPr>
        <p:spPr bwMode="auto">
          <a:xfrm>
            <a:off x="4357686" y="5572140"/>
            <a:ext cx="2438400" cy="266700"/>
          </a:xfrm>
          <a:prstGeom prst="rect">
            <a:avLst/>
          </a:prstGeom>
        </p:spPr>
        <p:txBody>
          <a:bodyPr wrap="none" fromWordArt="1">
            <a:prstTxWarp prst="textPlain">
              <a:avLst>
                <a:gd name="adj" fmla="val 50000"/>
              </a:avLst>
            </a:prstTxWarp>
          </a:bodyPr>
          <a:lstStyle/>
          <a:p>
            <a:pPr algn="ctr"/>
            <a:r>
              <a:rPr lang="fr-FR" sz="3600" kern="10" dirty="0" smtClean="0">
                <a:ln w="9525">
                  <a:solidFill>
                    <a:srgbClr val="000000"/>
                  </a:solidFill>
                  <a:round/>
                  <a:headEnd/>
                  <a:tailEnd/>
                </a:ln>
                <a:solidFill>
                  <a:srgbClr val="00B050"/>
                </a:solidFill>
                <a:latin typeface="Arial Narrow"/>
              </a:rPr>
              <a:t>Approche</a:t>
            </a:r>
            <a:r>
              <a:rPr lang="en-US" sz="3600" kern="10" dirty="0" smtClean="0">
                <a:ln w="9525">
                  <a:solidFill>
                    <a:srgbClr val="000000"/>
                  </a:solidFill>
                  <a:round/>
                  <a:headEnd/>
                  <a:tailEnd/>
                </a:ln>
                <a:solidFill>
                  <a:srgbClr val="00B050"/>
                </a:solidFill>
                <a:latin typeface="Arial Narrow"/>
              </a:rPr>
              <a:t> Genre Sensible</a:t>
            </a:r>
            <a:endParaRPr lang="en-US" sz="3600" kern="10" dirty="0">
              <a:ln w="9525">
                <a:solidFill>
                  <a:srgbClr val="000000"/>
                </a:solidFill>
                <a:round/>
                <a:headEnd/>
                <a:tailEnd/>
              </a:ln>
              <a:solidFill>
                <a:srgbClr val="00B050"/>
              </a:solidFill>
              <a:latin typeface="Arial Narrow"/>
            </a:endParaRPr>
          </a:p>
        </p:txBody>
      </p:sp>
      <p:pic>
        <p:nvPicPr>
          <p:cNvPr id="1026" name="Picture 2" descr="http://www.istockphoto.com/file_thumbview_approve/3369369/2/istockphoto_3369369-gender-symbols.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000496" y="4500570"/>
            <a:ext cx="1219200" cy="914400"/>
          </a:xfrm>
          <a:prstGeom prst="rect">
            <a:avLst/>
          </a:prstGeom>
          <a:noFill/>
          <a:ln w="9525">
            <a:noFill/>
            <a:miter lim="800000"/>
            <a:headEnd/>
            <a:tailEnd/>
          </a:ln>
        </p:spPr>
      </p:pic>
      <p:sp>
        <p:nvSpPr>
          <p:cNvPr id="26" name="Rectangle 25"/>
          <p:cNvSpPr/>
          <p:nvPr/>
        </p:nvSpPr>
        <p:spPr>
          <a:xfrm>
            <a:off x="4286248" y="3357562"/>
            <a:ext cx="533400" cy="923330"/>
          </a:xfrm>
          <a:prstGeom prst="rect">
            <a:avLst/>
          </a:prstGeom>
          <a:noFill/>
        </p:spPr>
        <p:txBody>
          <a:bodyPr wrap="square">
            <a:spAutoFit/>
          </a:bodyPr>
          <a:lstStyle/>
          <a:p>
            <a:pPr algn="ctr">
              <a:defRPr/>
            </a:pPr>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p:txBody>
      </p:sp>
      <p:sp>
        <p:nvSpPr>
          <p:cNvPr id="27" name="Rectangle 26"/>
          <p:cNvSpPr/>
          <p:nvPr/>
        </p:nvSpPr>
        <p:spPr>
          <a:xfrm>
            <a:off x="0" y="2571744"/>
            <a:ext cx="3236463" cy="369332"/>
          </a:xfrm>
          <a:prstGeom prst="rect">
            <a:avLst/>
          </a:prstGeom>
          <a:solidFill>
            <a:schemeClr val="tx1"/>
          </a:solidFill>
        </p:spPr>
        <p:txBody>
          <a:bodyPr wrap="none">
            <a:spAutoFit/>
          </a:bodyPr>
          <a:lstStyle/>
          <a:p>
            <a:r>
              <a:rPr lang="fr-FR" dirty="0" smtClean="0">
                <a:solidFill>
                  <a:srgbClr val="FFFF00"/>
                </a:solidFill>
                <a:latin typeface="+mn-lt"/>
              </a:rPr>
              <a:t>Une</a:t>
            </a:r>
            <a:r>
              <a:rPr lang="en-GB" dirty="0" smtClean="0">
                <a:solidFill>
                  <a:srgbClr val="FFFF00"/>
                </a:solidFill>
                <a:latin typeface="+mn-lt"/>
              </a:rPr>
              <a:t> </a:t>
            </a:r>
            <a:r>
              <a:rPr lang="fr-FR" dirty="0" smtClean="0">
                <a:solidFill>
                  <a:srgbClr val="FFFF00"/>
                </a:solidFill>
                <a:latin typeface="+mn-lt"/>
              </a:rPr>
              <a:t>Approche</a:t>
            </a:r>
            <a:r>
              <a:rPr lang="en-GB" dirty="0" smtClean="0">
                <a:solidFill>
                  <a:srgbClr val="FFFF00"/>
                </a:solidFill>
                <a:latin typeface="+mn-lt"/>
              </a:rPr>
              <a:t> </a:t>
            </a:r>
            <a:r>
              <a:rPr lang="fr-FR" dirty="0" smtClean="0">
                <a:solidFill>
                  <a:srgbClr val="FFFF00"/>
                </a:solidFill>
                <a:latin typeface="+mn-lt"/>
              </a:rPr>
              <a:t>linéaire</a:t>
            </a:r>
            <a:r>
              <a:rPr lang="en-GB" dirty="0" smtClean="0">
                <a:solidFill>
                  <a:srgbClr val="FFFF00"/>
                </a:solidFill>
                <a:latin typeface="+mn-lt"/>
              </a:rPr>
              <a:t> pour ARD</a:t>
            </a:r>
            <a:endParaRPr lang="en-US" dirty="0">
              <a:solidFill>
                <a:srgbClr val="FFFF00"/>
              </a:solidFill>
              <a:latin typeface="+mn-lt"/>
            </a:endParaRPr>
          </a:p>
        </p:txBody>
      </p:sp>
      <p:sp>
        <p:nvSpPr>
          <p:cNvPr id="32" name="Rectangle 31"/>
          <p:cNvSpPr/>
          <p:nvPr/>
        </p:nvSpPr>
        <p:spPr>
          <a:xfrm>
            <a:off x="0" y="785795"/>
            <a:ext cx="8715404" cy="1477328"/>
          </a:xfrm>
          <a:prstGeom prst="rect">
            <a:avLst/>
          </a:prstGeom>
        </p:spPr>
        <p:txBody>
          <a:bodyPr wrap="square">
            <a:spAutoFit/>
          </a:bodyPr>
          <a:lstStyle/>
          <a:p>
            <a:pPr algn="just"/>
            <a:r>
              <a:rPr lang="fr-FR" i="1" dirty="0" smtClean="0">
                <a:latin typeface="Arial" pitchFamily="34" charset="0"/>
                <a:cs typeface="Arial" pitchFamily="34" charset="0"/>
              </a:rPr>
              <a:t>Proposée par le Forum Africain pour la Recherche Agricole (FARA) </a:t>
            </a:r>
          </a:p>
          <a:p>
            <a:pPr algn="just"/>
            <a:r>
              <a:rPr lang="fr-FR" i="1" dirty="0" smtClean="0">
                <a:latin typeface="Arial" pitchFamily="34" charset="0"/>
                <a:cs typeface="Arial" pitchFamily="34" charset="0"/>
              </a:rPr>
              <a:t>IAR4D = dévier la R/D de la configuration linéaire traditionnelle (chercheur – vulgarisateurs -  producteurs agricoles) </a:t>
            </a:r>
          </a:p>
          <a:p>
            <a:pPr algn="just"/>
            <a:r>
              <a:rPr lang="fr-FR" dirty="0" smtClean="0">
                <a:latin typeface="Arial" pitchFamily="34" charset="0"/>
                <a:cs typeface="Arial" pitchFamily="34" charset="0"/>
              </a:rPr>
              <a:t> </a:t>
            </a:r>
            <a:r>
              <a:rPr lang="fr-FR" i="1" dirty="0" smtClean="0">
                <a:latin typeface="Arial" pitchFamily="34" charset="0"/>
                <a:cs typeface="Arial" pitchFamily="34" charset="0"/>
              </a:rPr>
              <a:t>encourager l'engagement des acteurs multiples le long de la chaîne de valeur des produits de base</a:t>
            </a:r>
            <a:endParaRPr lang="fr-FR" i="1" dirty="0"/>
          </a:p>
        </p:txBody>
      </p:sp>
    </p:spTree>
    <p:extLst>
      <p:ext uri="{BB962C8B-B14F-4D97-AF65-F5344CB8AC3E}">
        <p14:creationId xmlns:p14="http://schemas.microsoft.com/office/powerpoint/2010/main" val="31228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1" nodeType="clickEffect">
                                  <p:stCondLst>
                                    <p:cond delay="0"/>
                                  </p:stCondLst>
                                  <p:childTnLst>
                                    <p:animMotion origin="layout" path="M -0.01459 -0.14259 C 0.06615 -0.21342 0.14757 -0.28403 0.21389 -0.2794 C 0.28056 -0.27477 0.35244 -0.14514 0.38438 -0.11574 C 0.41667 -0.08449 0.41129 -0.09143 0.40608 -0.09791 " pathEditMode="relative" rAng="234763" ptsTypes="aaaA">
                                      <p:cBhvr>
                                        <p:cTn id="36" dur="2000" fill="hold"/>
                                        <p:tgtEl>
                                          <p:spTgt spid="52235"/>
                                        </p:tgtEl>
                                        <p:attrNameLst>
                                          <p:attrName>ppt_x</p:attrName>
                                          <p:attrName>ppt_y</p:attrName>
                                        </p:attrNameLst>
                                      </p:cBhvr>
                                      <p:rCtr x="22000" y="-5000"/>
                                    </p:animMotion>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linds(horizont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29"/>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0" grpId="0" animBg="1"/>
      <p:bldP spid="19" grpId="0" animBg="1"/>
      <p:bldP spid="18" grpId="0" animBg="1"/>
      <p:bldP spid="17" grpId="0" animBg="1"/>
      <p:bldP spid="52235" grpId="0"/>
      <p:bldP spid="52235" grpId="1"/>
      <p:bldP spid="52236" grpId="0"/>
      <p:bldP spid="52237" grpId="0"/>
      <p:bldP spid="52239" grpId="0"/>
      <p:bldP spid="52240" grpId="0"/>
      <p:bldP spid="28" grpId="0" animBg="1"/>
      <p:bldP spid="29" grpId="0" animBg="1"/>
      <p:bldP spid="29" grpId="1" animBg="1"/>
      <p:bldP spid="30" grpId="0" animBg="1"/>
      <p:bldP spid="30" grpId="1" animBg="1"/>
      <p:bldP spid="31" grpId="0" animBg="1"/>
      <p:bldP spid="23" grpId="0"/>
      <p:bldP spid="24"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90152" y="228600"/>
            <a:ext cx="8899302" cy="544513"/>
          </a:xfrm>
        </p:spPr>
        <p:txBody>
          <a:bodyPr>
            <a:normAutofit fontScale="90000"/>
          </a:bodyPr>
          <a:lstStyle/>
          <a:p>
            <a:pPr algn="ctr">
              <a:defRPr/>
            </a:pPr>
            <a:r>
              <a:rPr lang="en-US" altLang="en-US" sz="2000" dirty="0" err="1"/>
              <a:t>Recherche</a:t>
            </a:r>
            <a:r>
              <a:rPr lang="en-US" altLang="en-US" sz="2000" dirty="0"/>
              <a:t> </a:t>
            </a:r>
            <a:r>
              <a:rPr lang="en-US" altLang="en-US" sz="2000" dirty="0" err="1"/>
              <a:t>Agricole</a:t>
            </a:r>
            <a:r>
              <a:rPr lang="en-US" altLang="en-US" sz="2000" dirty="0"/>
              <a:t> </a:t>
            </a:r>
            <a:r>
              <a:rPr lang="en-US" altLang="en-US" sz="2000" dirty="0" err="1"/>
              <a:t>Intégrée</a:t>
            </a:r>
            <a:r>
              <a:rPr lang="en-US" altLang="en-US" sz="2000" dirty="0"/>
              <a:t> pour le </a:t>
            </a:r>
            <a:r>
              <a:rPr lang="en-US" altLang="en-US" sz="2000" dirty="0" err="1"/>
              <a:t>Développement</a:t>
            </a:r>
            <a:r>
              <a:rPr lang="en-US" altLang="en-US" sz="2000" dirty="0"/>
              <a:t> (IAR4D) </a:t>
            </a:r>
            <a:br>
              <a:rPr lang="en-US" altLang="en-US" sz="2000" dirty="0"/>
            </a:br>
            <a:r>
              <a:rPr lang="en-US" altLang="en-US" sz="2000" dirty="0"/>
              <a:t>et </a:t>
            </a:r>
            <a:r>
              <a:rPr lang="en-US" altLang="en-US" sz="2000" dirty="0" err="1"/>
              <a:t>Plateformes</a:t>
            </a:r>
            <a:r>
              <a:rPr lang="en-US" altLang="en-US" sz="2000" dirty="0"/>
              <a:t> </a:t>
            </a:r>
            <a:r>
              <a:rPr lang="en-US" altLang="en-US" sz="2000" dirty="0" err="1"/>
              <a:t>d’Innovation</a:t>
            </a:r>
            <a:endParaRPr lang="en-US" sz="2000" dirty="0" smtClean="0"/>
          </a:p>
        </p:txBody>
      </p:sp>
      <p:sp>
        <p:nvSpPr>
          <p:cNvPr id="3" name="Content Placeholder 2"/>
          <p:cNvSpPr>
            <a:spLocks noGrp="1"/>
          </p:cNvSpPr>
          <p:nvPr>
            <p:ph idx="1"/>
          </p:nvPr>
        </p:nvSpPr>
        <p:spPr>
          <a:xfrm>
            <a:off x="231820" y="953037"/>
            <a:ext cx="8706118" cy="4906426"/>
          </a:xfrm>
        </p:spPr>
        <p:txBody>
          <a:bodyPr/>
          <a:lstStyle/>
          <a:p>
            <a:pPr>
              <a:lnSpc>
                <a:spcPct val="100000"/>
              </a:lnSpc>
              <a:buFontTx/>
              <a:buNone/>
              <a:defRPr/>
            </a:pPr>
            <a:r>
              <a:rPr lang="en-US" b="1" dirty="0" smtClean="0"/>
              <a:t>IAR4D </a:t>
            </a:r>
            <a:r>
              <a:rPr lang="en-US" b="1" dirty="0" err="1" smtClean="0"/>
              <a:t>est</a:t>
            </a:r>
            <a:r>
              <a:rPr lang="en-US" b="1" dirty="0" smtClean="0"/>
              <a:t> </a:t>
            </a:r>
            <a:r>
              <a:rPr lang="en-US" b="1" dirty="0" err="1" smtClean="0"/>
              <a:t>conçue</a:t>
            </a:r>
            <a:r>
              <a:rPr lang="en-US" b="1" dirty="0" smtClean="0"/>
              <a:t> pour </a:t>
            </a:r>
            <a:r>
              <a:rPr lang="en-US" b="1" dirty="0" err="1" smtClean="0"/>
              <a:t>combler</a:t>
            </a:r>
            <a:r>
              <a:rPr lang="en-US" b="1" dirty="0" smtClean="0"/>
              <a:t> les </a:t>
            </a:r>
            <a:r>
              <a:rPr lang="en-US" b="1" dirty="0" err="1" smtClean="0"/>
              <a:t>lacunes</a:t>
            </a:r>
            <a:r>
              <a:rPr lang="en-US" b="1" dirty="0" smtClean="0"/>
              <a:t> des </a:t>
            </a:r>
            <a:r>
              <a:rPr lang="en-US" b="1" dirty="0" err="1" smtClean="0"/>
              <a:t>systèmes</a:t>
            </a:r>
            <a:r>
              <a:rPr lang="en-US" b="1" dirty="0"/>
              <a:t> </a:t>
            </a:r>
            <a:r>
              <a:rPr lang="en-US" b="1" dirty="0" err="1" smtClean="0"/>
              <a:t>traditionnels</a:t>
            </a:r>
            <a:r>
              <a:rPr lang="en-US" b="1" dirty="0" smtClean="0"/>
              <a:t> de R&amp;D</a:t>
            </a:r>
            <a:endParaRPr lang="en-US" sz="3200" b="1" dirty="0" smtClean="0"/>
          </a:p>
        </p:txBody>
      </p:sp>
      <p:sp>
        <p:nvSpPr>
          <p:cNvPr id="4" name="Rectangle 3"/>
          <p:cNvSpPr/>
          <p:nvPr/>
        </p:nvSpPr>
        <p:spPr>
          <a:xfrm>
            <a:off x="457200" y="2895600"/>
            <a:ext cx="8153400" cy="830263"/>
          </a:xfrm>
          <a:prstGeom prst="rect">
            <a:avLst/>
          </a:prstGeom>
          <a:noFill/>
        </p:spPr>
        <p:txBody>
          <a:bodyPr>
            <a:spAutoFit/>
          </a:bodyPr>
          <a:lstStyle/>
          <a:p>
            <a:pPr algn="ctr">
              <a:defRPr/>
            </a:pPr>
            <a:r>
              <a:rPr lang="en-US" dirty="0">
                <a:latin typeface="+mn-lt"/>
              </a:rPr>
              <a:t> </a:t>
            </a:r>
          </a:p>
          <a:p>
            <a:pPr algn="ctr">
              <a:defRPr/>
            </a:pPr>
            <a:r>
              <a:rPr lang="en-US" dirty="0">
                <a:latin typeface="+mn-lt"/>
              </a:rPr>
              <a:t>. </a:t>
            </a:r>
          </a:p>
        </p:txBody>
      </p:sp>
      <p:sp>
        <p:nvSpPr>
          <p:cNvPr id="6" name="Oval Callout 5"/>
          <p:cNvSpPr/>
          <p:nvPr/>
        </p:nvSpPr>
        <p:spPr bwMode="auto">
          <a:xfrm>
            <a:off x="888642" y="2143115"/>
            <a:ext cx="6502758" cy="1488727"/>
          </a:xfrm>
          <a:prstGeom prst="wedgeEllipseCallout">
            <a:avLst>
              <a:gd name="adj1" fmla="val -18987"/>
              <a:gd name="adj2" fmla="val 45926"/>
            </a:avLst>
          </a:prstGeom>
          <a:solidFill>
            <a:srgbClr val="000000"/>
          </a:solidFill>
          <a:ln w="9525" cap="flat" cmpd="sng" algn="ctr">
            <a:noFill/>
            <a:prstDash val="solid"/>
            <a:miter lim="800000"/>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lstStyle/>
          <a:p>
            <a:pPr algn="just">
              <a:defRPr/>
            </a:pPr>
            <a:endParaRPr lang="en-US" sz="1600" b="1" dirty="0" smtClean="0">
              <a:solidFill>
                <a:schemeClr val="bg1"/>
              </a:solidFill>
              <a:latin typeface="+mn-lt"/>
            </a:endParaRPr>
          </a:p>
          <a:p>
            <a:pPr algn="just">
              <a:defRPr/>
            </a:pPr>
            <a:endParaRPr lang="en-US" sz="1600" b="1" dirty="0">
              <a:solidFill>
                <a:schemeClr val="bg1"/>
              </a:solidFill>
              <a:latin typeface="+mn-lt"/>
            </a:endParaRPr>
          </a:p>
          <a:p>
            <a:pPr algn="just">
              <a:defRPr/>
            </a:pPr>
            <a:endParaRPr lang="en-US" sz="1600" b="1" dirty="0" smtClean="0">
              <a:solidFill>
                <a:schemeClr val="bg1"/>
              </a:solidFill>
              <a:latin typeface="+mn-lt"/>
            </a:endParaRPr>
          </a:p>
          <a:p>
            <a:pPr algn="just">
              <a:defRPr/>
            </a:pPr>
            <a:endParaRPr lang="en-US" sz="1600" b="1" dirty="0">
              <a:solidFill>
                <a:schemeClr val="bg1"/>
              </a:solidFill>
              <a:latin typeface="+mn-lt"/>
            </a:endParaRPr>
          </a:p>
        </p:txBody>
      </p:sp>
      <p:sp>
        <p:nvSpPr>
          <p:cNvPr id="7" name="Rounded Rectangle 6"/>
          <p:cNvSpPr/>
          <p:nvPr/>
        </p:nvSpPr>
        <p:spPr bwMode="auto">
          <a:xfrm>
            <a:off x="1560490" y="3725863"/>
            <a:ext cx="5715000" cy="2057400"/>
          </a:xfrm>
          <a:prstGeom prst="roundRect">
            <a:avLst/>
          </a:prstGeom>
          <a:solidFill>
            <a:schemeClr val="accent1">
              <a:lumMod val="40000"/>
              <a:lumOff val="60000"/>
            </a:schemeClr>
          </a:solidFill>
          <a:ln w="9525" cap="flat" cmpd="sng" algn="ctr">
            <a:noFill/>
            <a:prstDash val="solid"/>
            <a:miter lim="800000"/>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lstStyle/>
          <a:p>
            <a:pPr algn="ctr">
              <a:spcBef>
                <a:spcPts val="300"/>
              </a:spcBef>
              <a:defRPr/>
            </a:pPr>
            <a:r>
              <a:rPr lang="fr-FR" sz="1800" b="1" dirty="0" smtClean="0">
                <a:latin typeface="+mj-lt"/>
              </a:rPr>
              <a:t>IAR4D repose sur l’approche systémique </a:t>
            </a:r>
          </a:p>
          <a:p>
            <a:pPr algn="ctr">
              <a:spcBef>
                <a:spcPts val="300"/>
              </a:spcBef>
              <a:defRPr/>
            </a:pPr>
            <a:r>
              <a:rPr lang="fr-FR" sz="1800" b="1" dirty="0" smtClean="0">
                <a:latin typeface="+mj-lt"/>
              </a:rPr>
              <a:t>de l’innovation et requiert une intervention </a:t>
            </a:r>
          </a:p>
          <a:p>
            <a:pPr algn="ctr">
              <a:spcBef>
                <a:spcPts val="300"/>
              </a:spcBef>
              <a:defRPr/>
            </a:pPr>
            <a:r>
              <a:rPr lang="fr-FR" sz="1800" b="1" dirty="0" smtClean="0">
                <a:latin typeface="+mj-lt"/>
              </a:rPr>
              <a:t>systémique de toutes les parties  prenantes</a:t>
            </a:r>
          </a:p>
          <a:p>
            <a:pPr algn="ctr">
              <a:spcBef>
                <a:spcPts val="300"/>
              </a:spcBef>
              <a:defRPr/>
            </a:pPr>
            <a:r>
              <a:rPr lang="fr-FR" sz="1800" b="1" dirty="0" smtClean="0">
                <a:latin typeface="+mj-lt"/>
              </a:rPr>
              <a:t> autour de certaines matières premières ou </a:t>
            </a:r>
          </a:p>
          <a:p>
            <a:pPr algn="ctr">
              <a:spcBef>
                <a:spcPts val="300"/>
              </a:spcBef>
              <a:defRPr/>
            </a:pPr>
            <a:r>
              <a:rPr lang="fr-FR" sz="1800" b="1" dirty="0" smtClean="0">
                <a:latin typeface="+mj-lt"/>
              </a:rPr>
              <a:t>de systèmes de production </a:t>
            </a:r>
            <a:endParaRPr lang="fr-FR" sz="1800" b="1" dirty="0"/>
          </a:p>
        </p:txBody>
      </p:sp>
      <p:sp>
        <p:nvSpPr>
          <p:cNvPr id="2" name="ZoneTexte 1"/>
          <p:cNvSpPr txBox="1"/>
          <p:nvPr/>
        </p:nvSpPr>
        <p:spPr>
          <a:xfrm>
            <a:off x="888642" y="1928802"/>
            <a:ext cx="6502758" cy="1477328"/>
          </a:xfrm>
          <a:prstGeom prst="rect">
            <a:avLst/>
          </a:prstGeom>
          <a:noFill/>
        </p:spPr>
        <p:txBody>
          <a:bodyPr wrap="square" rtlCol="0">
            <a:spAutoFit/>
          </a:bodyPr>
          <a:lstStyle/>
          <a:p>
            <a:pPr>
              <a:defRPr/>
            </a:pPr>
            <a:endParaRPr lang="en-US" b="1" dirty="0" smtClean="0">
              <a:solidFill>
                <a:schemeClr val="bg1"/>
              </a:solidFill>
              <a:latin typeface="+mn-lt"/>
            </a:endParaRPr>
          </a:p>
          <a:p>
            <a:pPr algn="ctr">
              <a:defRPr/>
            </a:pPr>
            <a:r>
              <a:rPr lang="fr-FR" b="1" dirty="0" smtClean="0">
                <a:solidFill>
                  <a:schemeClr val="bg1"/>
                </a:solidFill>
                <a:latin typeface="+mn-lt"/>
              </a:rPr>
              <a:t>Le concept IAR4D implique une </a:t>
            </a:r>
          </a:p>
          <a:p>
            <a:pPr algn="ctr">
              <a:defRPr/>
            </a:pPr>
            <a:r>
              <a:rPr lang="fr-FR" b="1" dirty="0" smtClean="0">
                <a:solidFill>
                  <a:schemeClr val="bg1"/>
                </a:solidFill>
                <a:latin typeface="+mn-lt"/>
              </a:rPr>
              <a:t>orientation </a:t>
            </a:r>
            <a:r>
              <a:rPr lang="fr-FR" b="1" dirty="0" err="1" smtClean="0">
                <a:solidFill>
                  <a:schemeClr val="bg1"/>
                </a:solidFill>
                <a:latin typeface="+mn-lt"/>
              </a:rPr>
              <a:t>multi-sectorielle</a:t>
            </a:r>
            <a:r>
              <a:rPr lang="fr-FR" b="1" dirty="0" smtClean="0">
                <a:solidFill>
                  <a:schemeClr val="bg1"/>
                </a:solidFill>
                <a:latin typeface="+mn-lt"/>
              </a:rPr>
              <a:t>, </a:t>
            </a:r>
            <a:r>
              <a:rPr lang="fr-FR" b="1" dirty="0" err="1" smtClean="0">
                <a:solidFill>
                  <a:schemeClr val="bg1"/>
                </a:solidFill>
                <a:latin typeface="+mn-lt"/>
              </a:rPr>
              <a:t>Multi-partenaires</a:t>
            </a:r>
            <a:r>
              <a:rPr lang="fr-FR" b="1" dirty="0" smtClean="0">
                <a:solidFill>
                  <a:schemeClr val="bg1"/>
                </a:solidFill>
                <a:latin typeface="+mn-lt"/>
              </a:rPr>
              <a:t> pour le diagnostic des problèmes agricoles et s’appuie </a:t>
            </a:r>
          </a:p>
          <a:p>
            <a:pPr algn="ctr">
              <a:defRPr/>
            </a:pPr>
            <a:r>
              <a:rPr lang="fr-FR" b="1" dirty="0" smtClean="0">
                <a:solidFill>
                  <a:schemeClr val="bg1"/>
                </a:solidFill>
                <a:latin typeface="+mn-lt"/>
              </a:rPr>
              <a:t>sur des approches intégrées</a:t>
            </a:r>
            <a:endParaRPr lang="fr-FR" b="1" dirty="0">
              <a:solidFill>
                <a:schemeClr val="bg1"/>
              </a:solidFill>
            </a:endParaRPr>
          </a:p>
        </p:txBody>
      </p:sp>
    </p:spTree>
    <p:extLst>
      <p:ext uri="{BB962C8B-B14F-4D97-AF65-F5344CB8AC3E}">
        <p14:creationId xmlns:p14="http://schemas.microsoft.com/office/powerpoint/2010/main" val="1124443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000"/>
                                        <p:tgtEl>
                                          <p:spTgt spid="3">
                                            <p:txEl>
                                              <p:pRg st="0" end="0"/>
                                            </p:txEl>
                                          </p:spTgt>
                                        </p:tgtEl>
                                      </p:cBhvr>
                                    </p:animEffect>
                                    <p:set>
                                      <p:cBhvr>
                                        <p:cTn id="11"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nodeType="clickEffect">
                                  <p:stCondLst>
                                    <p:cond delay="0"/>
                                  </p:stCondLst>
                                  <p:childTnLst>
                                    <p:animEffect transition="out" filter="checkerboard(across)">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0"/>
            <a:ext cx="8693238" cy="1214422"/>
          </a:xfrm>
        </p:spPr>
        <p:txBody>
          <a:bodyPr>
            <a:normAutofit fontScale="90000"/>
          </a:bodyPr>
          <a:lstStyle/>
          <a:p>
            <a:pPr algn="just"/>
            <a:r>
              <a:rPr lang="fr-FR" altLang="en-US" sz="2000" dirty="0" smtClean="0"/>
              <a:t/>
            </a:r>
            <a:br>
              <a:rPr lang="fr-FR" altLang="en-US" sz="2000" dirty="0" smtClean="0"/>
            </a:br>
            <a:r>
              <a:rPr lang="fr-FR" sz="3100" b="1" dirty="0" smtClean="0">
                <a:solidFill>
                  <a:srgbClr val="FF0000"/>
                </a:solidFill>
                <a:effectLst>
                  <a:outerShdw blurRad="38100" dist="38100" dir="2700000" algn="tl">
                    <a:srgbClr val="000000">
                      <a:alpha val="43137"/>
                    </a:srgbClr>
                  </a:outerShdw>
                </a:effectLst>
                <a:latin typeface="+mn-lt"/>
                <a:cs typeface="Arial" pitchFamily="34" charset="0"/>
              </a:rPr>
              <a:t>IAR4D </a:t>
            </a:r>
            <a:r>
              <a:rPr lang="fr-FR" sz="2700" b="1" dirty="0" smtClean="0">
                <a:solidFill>
                  <a:srgbClr val="FF0000"/>
                </a:solidFill>
                <a:effectLst>
                  <a:outerShdw blurRad="38100" dist="38100" dir="2700000" algn="tl">
                    <a:srgbClr val="000000">
                      <a:alpha val="43137"/>
                    </a:srgbClr>
                  </a:outerShdw>
                </a:effectLst>
                <a:latin typeface="+mn-lt"/>
                <a:cs typeface="Arial" pitchFamily="34" charset="0"/>
              </a:rPr>
              <a:t/>
            </a:r>
            <a:br>
              <a:rPr lang="fr-FR" sz="2700" b="1" dirty="0" smtClean="0">
                <a:solidFill>
                  <a:srgbClr val="FF0000"/>
                </a:solidFill>
                <a:effectLst>
                  <a:outerShdw blurRad="38100" dist="38100" dir="2700000" algn="tl">
                    <a:srgbClr val="000000">
                      <a:alpha val="43137"/>
                    </a:srgbClr>
                  </a:outerShdw>
                </a:effectLst>
                <a:latin typeface="+mn-lt"/>
                <a:cs typeface="Arial" pitchFamily="34" charset="0"/>
              </a:rPr>
            </a:br>
            <a:r>
              <a:rPr lang="fr-FR" sz="3100"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I</a:t>
            </a:r>
            <a:r>
              <a:rPr lang="fr-FR" sz="3100" b="1" dirty="0" err="1" smtClean="0">
                <a:effectLst>
                  <a:outerShdw blurRad="38100" dist="38100" dir="2700000" algn="tl">
                    <a:srgbClr val="000000">
                      <a:alpha val="43137"/>
                    </a:srgbClr>
                  </a:outerShdw>
                </a:effectLst>
                <a:latin typeface="Arial" pitchFamily="34" charset="0"/>
                <a:cs typeface="Arial" pitchFamily="34" charset="0"/>
              </a:rPr>
              <a:t>ntegrated</a:t>
            </a:r>
            <a:r>
              <a:rPr lang="fr-FR" sz="3100" b="1" dirty="0" smtClean="0">
                <a:effectLst>
                  <a:outerShdw blurRad="38100" dist="38100" dir="2700000" algn="tl">
                    <a:srgbClr val="000000">
                      <a:alpha val="43137"/>
                    </a:srgbClr>
                  </a:outerShdw>
                </a:effectLst>
                <a:latin typeface="Arial" pitchFamily="34" charset="0"/>
                <a:cs typeface="Arial" pitchFamily="34" charset="0"/>
              </a:rPr>
              <a:t> </a:t>
            </a:r>
            <a:r>
              <a:rPr lang="fr-FR" sz="31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a:t>
            </a:r>
            <a:r>
              <a:rPr lang="fr-FR" sz="3100" b="1" dirty="0" smtClean="0">
                <a:effectLst>
                  <a:outerShdw blurRad="38100" dist="38100" dir="2700000" algn="tl">
                    <a:srgbClr val="000000">
                      <a:alpha val="43137"/>
                    </a:srgbClr>
                  </a:outerShdw>
                </a:effectLst>
                <a:latin typeface="Arial" pitchFamily="34" charset="0"/>
                <a:cs typeface="Arial" pitchFamily="34" charset="0"/>
              </a:rPr>
              <a:t>gricultural </a:t>
            </a:r>
            <a:r>
              <a:rPr lang="fr-FR" sz="3100"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R</a:t>
            </a:r>
            <a:r>
              <a:rPr lang="fr-FR" sz="3100" b="1" dirty="0" err="1" smtClean="0">
                <a:effectLst>
                  <a:outerShdw blurRad="38100" dist="38100" dir="2700000" algn="tl">
                    <a:srgbClr val="000000">
                      <a:alpha val="43137"/>
                    </a:srgbClr>
                  </a:outerShdw>
                </a:effectLst>
                <a:latin typeface="Arial" pitchFamily="34" charset="0"/>
                <a:cs typeface="Arial" pitchFamily="34" charset="0"/>
              </a:rPr>
              <a:t>esearch</a:t>
            </a:r>
            <a:r>
              <a:rPr lang="fr-FR" sz="3100" b="1" dirty="0" smtClean="0">
                <a:effectLst>
                  <a:outerShdw blurRad="38100" dist="38100" dir="2700000" algn="tl">
                    <a:srgbClr val="000000">
                      <a:alpha val="43137"/>
                    </a:srgbClr>
                  </a:outerShdw>
                </a:effectLst>
                <a:latin typeface="Arial" pitchFamily="34" charset="0"/>
                <a:cs typeface="Arial" pitchFamily="34" charset="0"/>
              </a:rPr>
              <a:t> for </a:t>
            </a:r>
            <a:r>
              <a:rPr lang="fr-FR" sz="3100"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D</a:t>
            </a:r>
            <a:r>
              <a:rPr lang="fr-FR" sz="3100" b="1" dirty="0" err="1" smtClean="0">
                <a:effectLst>
                  <a:outerShdw blurRad="38100" dist="38100" dir="2700000" algn="tl">
                    <a:srgbClr val="000000">
                      <a:alpha val="43137"/>
                    </a:srgbClr>
                  </a:outerShdw>
                </a:effectLst>
                <a:latin typeface="Arial" pitchFamily="34" charset="0"/>
                <a:cs typeface="Arial" pitchFamily="34" charset="0"/>
              </a:rPr>
              <a:t>evelopment</a:t>
            </a:r>
            <a:r>
              <a:rPr lang="fr-FR" sz="3100" b="1" dirty="0" smtClean="0">
                <a:effectLst>
                  <a:outerShdw blurRad="38100" dist="38100" dir="2700000" algn="tl">
                    <a:srgbClr val="000000">
                      <a:alpha val="43137"/>
                    </a:srgbClr>
                  </a:outerShdw>
                </a:effectLst>
                <a:latin typeface="Arial" pitchFamily="34" charset="0"/>
                <a:cs typeface="Arial" pitchFamily="34" charset="0"/>
              </a:rPr>
              <a:t>  </a:t>
            </a:r>
            <a:r>
              <a:rPr lang="en-US" altLang="en-US" sz="2000" dirty="0"/>
              <a:t/>
            </a:r>
            <a:br>
              <a:rPr lang="en-US" altLang="en-US" sz="2000" dirty="0"/>
            </a:br>
            <a:endParaRPr lang="fr-FR" sz="2000" dirty="0"/>
          </a:p>
        </p:txBody>
      </p:sp>
      <p:sp>
        <p:nvSpPr>
          <p:cNvPr id="3" name="Espace réservé du contenu 2"/>
          <p:cNvSpPr>
            <a:spLocks noGrp="1"/>
          </p:cNvSpPr>
          <p:nvPr>
            <p:ph idx="1"/>
          </p:nvPr>
        </p:nvSpPr>
        <p:spPr>
          <a:xfrm>
            <a:off x="283335" y="1159098"/>
            <a:ext cx="8512935" cy="4906851"/>
          </a:xfrm>
        </p:spPr>
        <p:txBody>
          <a:bodyPr>
            <a:normAutofit fontScale="92500" lnSpcReduction="10000"/>
          </a:bodyPr>
          <a:lstStyle/>
          <a:p>
            <a:r>
              <a:rPr lang="fr-FR" dirty="0" smtClean="0"/>
              <a:t>Alors considérer IAR4D comme une alternative</a:t>
            </a:r>
          </a:p>
          <a:p>
            <a:r>
              <a:rPr lang="en-US" dirty="0" smtClean="0"/>
              <a:t>IAR4D </a:t>
            </a:r>
            <a:r>
              <a:rPr lang="fr-FR" dirty="0" smtClean="0"/>
              <a:t>est</a:t>
            </a:r>
            <a:r>
              <a:rPr lang="en-US" dirty="0" smtClean="0"/>
              <a:t> </a:t>
            </a:r>
            <a:r>
              <a:rPr lang="fr-FR" dirty="0" smtClean="0"/>
              <a:t>une</a:t>
            </a:r>
            <a:r>
              <a:rPr lang="en-US" dirty="0" smtClean="0"/>
              <a:t> </a:t>
            </a:r>
            <a:r>
              <a:rPr lang="fr-FR" dirty="0" smtClean="0"/>
              <a:t>approche</a:t>
            </a:r>
            <a:r>
              <a:rPr lang="en-US" dirty="0" smtClean="0"/>
              <a:t> </a:t>
            </a:r>
            <a:r>
              <a:rPr lang="fr-FR" dirty="0" smtClean="0"/>
              <a:t>multi-acteurs .</a:t>
            </a:r>
          </a:p>
          <a:p>
            <a:r>
              <a:rPr lang="fr-FR" dirty="0" smtClean="0"/>
              <a:t>IAR4D engage les intervenants au delà des communautés rurales.</a:t>
            </a:r>
          </a:p>
          <a:p>
            <a:r>
              <a:rPr lang="fr-FR" dirty="0" smtClean="0"/>
              <a:t>IAR4D propose d’effectuer des recherches dans une approche demande</a:t>
            </a:r>
          </a:p>
          <a:p>
            <a:r>
              <a:rPr lang="fr-FR" dirty="0" smtClean="0"/>
              <a:t>IAR4D implique les décideurs politiques à différents niveaux de gouvernance.</a:t>
            </a:r>
          </a:p>
          <a:p>
            <a:r>
              <a:rPr lang="fr-FR" dirty="0" smtClean="0"/>
              <a:t>IAR4D adopte l’approche systémique de l’innovation et crée des </a:t>
            </a:r>
            <a:r>
              <a:rPr lang="fr-FR" dirty="0" smtClean="0">
                <a:effectLst>
                  <a:outerShdw blurRad="38100" dist="38100" dir="2700000" algn="tl">
                    <a:srgbClr val="000000">
                      <a:alpha val="43137"/>
                    </a:srgbClr>
                  </a:outerShdw>
                </a:effectLst>
              </a:rPr>
              <a:t>plateformes d’innovation</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24606C9B-50B9-4300-B199-6F2BAC088986}" type="slidenum">
              <a:rPr lang="en-US" smtClean="0"/>
              <a:pPr>
                <a:defRPr/>
              </a:pPr>
              <a:t>6</a:t>
            </a:fld>
            <a:endParaRPr lang="en-US"/>
          </a:p>
        </p:txBody>
      </p:sp>
      <p:sp>
        <p:nvSpPr>
          <p:cNvPr id="5" name="Espace réservé du pied de page 4"/>
          <p:cNvSpPr>
            <a:spLocks noGrp="1"/>
          </p:cNvSpPr>
          <p:nvPr>
            <p:ph type="ftr" sz="quarter" idx="11"/>
          </p:nvPr>
        </p:nvSpPr>
        <p:spPr/>
        <p:txBody>
          <a:bodyPr/>
          <a:lstStyle/>
          <a:p>
            <a:pPr>
              <a:defRPr/>
            </a:pPr>
            <a:r>
              <a:rPr lang="en-US" smtClean="0"/>
              <a:t>Title</a:t>
            </a:r>
            <a:endParaRPr lang="en-US"/>
          </a:p>
        </p:txBody>
      </p:sp>
    </p:spTree>
    <p:extLst>
      <p:ext uri="{BB962C8B-B14F-4D97-AF65-F5344CB8AC3E}">
        <p14:creationId xmlns:p14="http://schemas.microsoft.com/office/powerpoint/2010/main" val="188598141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42900"/>
            <a:ext cx="8712968" cy="1512168"/>
          </a:xfrm>
        </p:spPr>
        <p:txBody>
          <a:bodyPr>
            <a:noAutofit/>
          </a:bodyPr>
          <a:lstStyle/>
          <a:p>
            <a:pPr algn="just"/>
            <a:r>
              <a:rPr lang="fr-FR" dirty="0" smtClean="0"/>
              <a:t/>
            </a:r>
            <a:br>
              <a:rPr lang="fr-FR" dirty="0" smtClean="0"/>
            </a:br>
            <a:r>
              <a:rPr lang="fr-FR" dirty="0" smtClean="0"/>
              <a:t/>
            </a:r>
            <a:br>
              <a:rPr lang="fr-FR" dirty="0" smtClean="0"/>
            </a:br>
            <a:r>
              <a:rPr lang="fr-FR" sz="2800"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I</a:t>
            </a:r>
            <a:r>
              <a:rPr lang="fr-FR" sz="2800" b="1" dirty="0" err="1" smtClean="0">
                <a:effectLst>
                  <a:outerShdw blurRad="38100" dist="38100" dir="2700000" algn="tl">
                    <a:srgbClr val="000000">
                      <a:alpha val="43137"/>
                    </a:srgbClr>
                  </a:outerShdw>
                </a:effectLst>
                <a:latin typeface="Arial" pitchFamily="34" charset="0"/>
                <a:cs typeface="Arial" pitchFamily="34" charset="0"/>
              </a:rPr>
              <a:t>ntegrated</a:t>
            </a:r>
            <a:r>
              <a:rPr lang="fr-FR" sz="2800" b="1" dirty="0" smtClean="0">
                <a:effectLst>
                  <a:outerShdw blurRad="38100" dist="38100" dir="2700000" algn="tl">
                    <a:srgbClr val="000000">
                      <a:alpha val="43137"/>
                    </a:srgbClr>
                  </a:outerShdw>
                </a:effectLst>
                <a:latin typeface="Arial" pitchFamily="34" charset="0"/>
                <a:cs typeface="Arial" pitchFamily="34" charset="0"/>
              </a:rPr>
              <a:t> </a:t>
            </a:r>
            <a:r>
              <a:rPr lang="fr-FR" sz="2800" b="1" dirty="0">
                <a:solidFill>
                  <a:srgbClr val="FF0000"/>
                </a:solidFill>
                <a:effectLst>
                  <a:outerShdw blurRad="38100" dist="38100" dir="2700000" algn="tl">
                    <a:srgbClr val="000000">
                      <a:alpha val="43137"/>
                    </a:srgbClr>
                  </a:outerShdw>
                </a:effectLst>
                <a:latin typeface="Arial" pitchFamily="34" charset="0"/>
                <a:cs typeface="Arial" pitchFamily="34" charset="0"/>
              </a:rPr>
              <a:t>A</a:t>
            </a:r>
            <a:r>
              <a:rPr lang="fr-FR" sz="2800" b="1" dirty="0">
                <a:effectLst>
                  <a:outerShdw blurRad="38100" dist="38100" dir="2700000" algn="tl">
                    <a:srgbClr val="000000">
                      <a:alpha val="43137"/>
                    </a:srgbClr>
                  </a:outerShdw>
                </a:effectLst>
                <a:latin typeface="Arial" pitchFamily="34" charset="0"/>
                <a:cs typeface="Arial" pitchFamily="34" charset="0"/>
              </a:rPr>
              <a:t>gricultural </a:t>
            </a:r>
            <a:r>
              <a:rPr lang="fr-FR" sz="2800" b="1" dirty="0" err="1">
                <a:solidFill>
                  <a:srgbClr val="FF0000"/>
                </a:solidFill>
                <a:effectLst>
                  <a:outerShdw blurRad="38100" dist="38100" dir="2700000" algn="tl">
                    <a:srgbClr val="000000">
                      <a:alpha val="43137"/>
                    </a:srgbClr>
                  </a:outerShdw>
                </a:effectLst>
                <a:latin typeface="Arial" pitchFamily="34" charset="0"/>
                <a:cs typeface="Arial" pitchFamily="34" charset="0"/>
              </a:rPr>
              <a:t>R</a:t>
            </a:r>
            <a:r>
              <a:rPr lang="fr-FR" sz="2800" b="1" dirty="0" err="1">
                <a:effectLst>
                  <a:outerShdw blurRad="38100" dist="38100" dir="2700000" algn="tl">
                    <a:srgbClr val="000000">
                      <a:alpha val="43137"/>
                    </a:srgbClr>
                  </a:outerShdw>
                </a:effectLst>
                <a:latin typeface="Arial" pitchFamily="34" charset="0"/>
                <a:cs typeface="Arial" pitchFamily="34" charset="0"/>
              </a:rPr>
              <a:t>esearch</a:t>
            </a:r>
            <a:r>
              <a:rPr lang="fr-FR" sz="2800" b="1" dirty="0">
                <a:effectLst>
                  <a:outerShdw blurRad="38100" dist="38100" dir="2700000" algn="tl">
                    <a:srgbClr val="000000">
                      <a:alpha val="43137"/>
                    </a:srgbClr>
                  </a:outerShdw>
                </a:effectLst>
                <a:latin typeface="Arial" pitchFamily="34" charset="0"/>
                <a:cs typeface="Arial" pitchFamily="34" charset="0"/>
              </a:rPr>
              <a:t> </a:t>
            </a:r>
            <a:r>
              <a:rPr lang="fr-FR" sz="2800" b="1" dirty="0" smtClean="0">
                <a:effectLst>
                  <a:outerShdw blurRad="38100" dist="38100" dir="2700000" algn="tl">
                    <a:srgbClr val="000000">
                      <a:alpha val="43137"/>
                    </a:srgbClr>
                  </a:outerShdw>
                </a:effectLst>
                <a:latin typeface="Arial" pitchFamily="34" charset="0"/>
                <a:cs typeface="Arial" pitchFamily="34" charset="0"/>
              </a:rPr>
              <a:t>for </a:t>
            </a:r>
            <a:r>
              <a:rPr lang="fr-FR" sz="2800"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D</a:t>
            </a:r>
            <a:r>
              <a:rPr lang="fr-FR" sz="2800" b="1" dirty="0" err="1" smtClean="0">
                <a:effectLst>
                  <a:outerShdw blurRad="38100" dist="38100" dir="2700000" algn="tl">
                    <a:srgbClr val="000000">
                      <a:alpha val="43137"/>
                    </a:srgbClr>
                  </a:outerShdw>
                </a:effectLst>
                <a:latin typeface="Arial" pitchFamily="34" charset="0"/>
                <a:cs typeface="Arial" pitchFamily="34" charset="0"/>
              </a:rPr>
              <a:t>evelopment</a:t>
            </a:r>
            <a:r>
              <a:rPr lang="fr-FR" sz="2800" b="1" dirty="0" smtClean="0">
                <a:effectLst>
                  <a:outerShdw blurRad="38100" dist="38100" dir="2700000" algn="tl">
                    <a:srgbClr val="000000">
                      <a:alpha val="43137"/>
                    </a:srgbClr>
                  </a:outerShdw>
                </a:effectLst>
                <a:latin typeface="Arial" pitchFamily="34" charset="0"/>
                <a:cs typeface="Arial" pitchFamily="34" charset="0"/>
              </a:rPr>
              <a:t> </a:t>
            </a:r>
            <a:br>
              <a:rPr lang="fr-FR" sz="2800" b="1" dirty="0" smtClean="0">
                <a:effectLst>
                  <a:outerShdw blurRad="38100" dist="38100" dir="2700000" algn="tl">
                    <a:srgbClr val="000000">
                      <a:alpha val="43137"/>
                    </a:srgbClr>
                  </a:outerShdw>
                </a:effectLst>
                <a:latin typeface="Arial" pitchFamily="34" charset="0"/>
                <a:cs typeface="Arial" pitchFamily="34" charset="0"/>
              </a:rPr>
            </a:br>
            <a:r>
              <a:rPr lang="fr-FR" sz="2800" b="1" dirty="0" smtClean="0">
                <a:effectLst>
                  <a:outerShdw blurRad="38100" dist="38100" dir="2700000" algn="tl">
                    <a:srgbClr val="000000">
                      <a:alpha val="43137"/>
                    </a:srgbClr>
                  </a:outerShdw>
                </a:effectLst>
                <a:latin typeface="Arial" pitchFamily="34" charset="0"/>
                <a:cs typeface="Arial" pitchFamily="34" charset="0"/>
              </a:rPr>
              <a:t>(</a:t>
            </a:r>
            <a:r>
              <a:rPr lang="fr-FR"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IAR4D</a:t>
            </a:r>
            <a:r>
              <a:rPr lang="fr-FR" sz="2800" b="1" dirty="0" smtClean="0">
                <a:effectLst>
                  <a:outerShdw blurRad="38100" dist="38100" dir="2700000" algn="tl">
                    <a:srgbClr val="000000">
                      <a:alpha val="43137"/>
                    </a:srgbClr>
                  </a:outerShdw>
                </a:effectLst>
                <a:latin typeface="Arial" pitchFamily="34" charset="0"/>
                <a:cs typeface="Arial" pitchFamily="34" charset="0"/>
              </a:rPr>
              <a:t>)</a:t>
            </a:r>
            <a:r>
              <a:rPr lang="fr-FR" sz="2800" b="1" dirty="0" smtClean="0">
                <a:effectLst>
                  <a:outerShdw blurRad="38100" dist="38100" dir="2700000" algn="tl">
                    <a:srgbClr val="000000">
                      <a:alpha val="43137"/>
                    </a:srgbClr>
                  </a:outerShdw>
                </a:effectLst>
                <a:latin typeface="Bookman Old Style" pitchFamily="18" charset="0"/>
              </a:rPr>
              <a:t/>
            </a:r>
            <a:br>
              <a:rPr lang="fr-FR" sz="2800" b="1" dirty="0" smtClean="0">
                <a:effectLst>
                  <a:outerShdw blurRad="38100" dist="38100" dir="2700000" algn="tl">
                    <a:srgbClr val="000000">
                      <a:alpha val="43137"/>
                    </a:srgbClr>
                  </a:outerShdw>
                </a:effectLst>
                <a:latin typeface="Bookman Old Style" pitchFamily="18" charset="0"/>
              </a:rPr>
            </a:br>
            <a:r>
              <a:rPr lang="fr-FR" sz="2800" b="1" dirty="0" smtClean="0">
                <a:effectLst>
                  <a:outerShdw blurRad="38100" dist="38100" dir="2700000" algn="tl">
                    <a:srgbClr val="000000">
                      <a:alpha val="43137"/>
                    </a:srgbClr>
                  </a:outerShdw>
                </a:effectLst>
                <a:latin typeface="Bookman Old Style" pitchFamily="18" charset="0"/>
              </a:rPr>
              <a:t/>
            </a:r>
            <a:br>
              <a:rPr lang="fr-FR" sz="2800" b="1" dirty="0" smtClean="0">
                <a:effectLst>
                  <a:outerShdw blurRad="38100" dist="38100" dir="2700000" algn="tl">
                    <a:srgbClr val="000000">
                      <a:alpha val="43137"/>
                    </a:srgbClr>
                  </a:outerShdw>
                </a:effectLst>
                <a:latin typeface="Bookman Old Style" pitchFamily="18" charset="0"/>
              </a:rPr>
            </a:br>
            <a:endParaRPr lang="fr-FR" b="1" dirty="0">
              <a:effectLst>
                <a:outerShdw blurRad="38100" dist="38100" dir="2700000" algn="tl">
                  <a:srgbClr val="000000">
                    <a:alpha val="43137"/>
                  </a:srgbClr>
                </a:outerShdw>
              </a:effectLst>
              <a:latin typeface="Bookman Old Style" pitchFamily="18" charset="0"/>
            </a:endParaRPr>
          </a:p>
        </p:txBody>
      </p:sp>
      <p:sp>
        <p:nvSpPr>
          <p:cNvPr id="3" name="Titre 1"/>
          <p:cNvSpPr txBox="1">
            <a:spLocks/>
          </p:cNvSpPr>
          <p:nvPr/>
        </p:nvSpPr>
        <p:spPr>
          <a:xfrm>
            <a:off x="0" y="1700808"/>
            <a:ext cx="8828977" cy="515719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just"/>
            <a:endParaRPr lang="fr-FR" sz="3200" dirty="0" smtClean="0">
              <a:latin typeface="Arial" pitchFamily="34" charset="0"/>
              <a:cs typeface="Arial" pitchFamily="34" charset="0"/>
            </a:endParaRPr>
          </a:p>
          <a:p>
            <a:pPr marL="457200" indent="-457200" algn="just">
              <a:buFont typeface="Arial" pitchFamily="34" charset="0"/>
              <a:buChar char="•"/>
            </a:pPr>
            <a:r>
              <a:rPr lang="fr-FR" sz="2800" dirty="0" smtClean="0">
                <a:latin typeface="Arial" pitchFamily="34" charset="0"/>
                <a:cs typeface="Arial" pitchFamily="34" charset="0"/>
              </a:rPr>
              <a:t>ensemble </a:t>
            </a:r>
            <a:r>
              <a:rPr lang="fr-FR" sz="2800" dirty="0">
                <a:latin typeface="Arial" pitchFamily="34" charset="0"/>
                <a:cs typeface="Arial" pitchFamily="34" charset="0"/>
              </a:rPr>
              <a:t>de 'bonnes pratiques' ou d'actions qui, mises en synergie, apportent une plus-value aux processus de recherche et développement </a:t>
            </a:r>
            <a:endParaRPr lang="fr-FR" sz="3200" dirty="0" smtClean="0">
              <a:latin typeface="Arial" pitchFamily="34" charset="0"/>
              <a:cs typeface="Arial" pitchFamily="34" charset="0"/>
              <a:sym typeface="Wingdings" pitchFamily="2" charset="2"/>
            </a:endParaRPr>
          </a:p>
          <a:p>
            <a:pPr algn="just"/>
            <a:r>
              <a:rPr lang="fr-FR" sz="3200" dirty="0" smtClean="0">
                <a:latin typeface="Arial" pitchFamily="34" charset="0"/>
                <a:cs typeface="Arial" pitchFamily="34" charset="0"/>
              </a:rPr>
              <a:t> </a:t>
            </a:r>
            <a:r>
              <a:rPr lang="fr-FR"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IAR4D</a:t>
            </a:r>
            <a:r>
              <a:rPr lang="fr-FR" sz="2800" dirty="0" smtClean="0">
                <a:latin typeface="Arial" pitchFamily="34" charset="0"/>
                <a:cs typeface="Arial" pitchFamily="34" charset="0"/>
              </a:rPr>
              <a:t>  </a:t>
            </a:r>
            <a:r>
              <a:rPr lang="fr-FR" sz="2800" dirty="0" smtClean="0">
                <a:latin typeface="Arial" pitchFamily="34" charset="0"/>
                <a:cs typeface="Arial" pitchFamily="34" charset="0"/>
                <a:sym typeface="Wingdings" pitchFamily="2" charset="2"/>
              </a:rPr>
              <a:t> </a:t>
            </a:r>
            <a:r>
              <a:rPr lang="fr-FR" sz="2800" dirty="0" smtClean="0">
                <a:latin typeface="Arial" pitchFamily="34" charset="0"/>
                <a:cs typeface="Arial" pitchFamily="34" charset="0"/>
              </a:rPr>
              <a:t>amélioration  des processus  et des capacités comportementaux</a:t>
            </a:r>
          </a:p>
          <a:p>
            <a:pPr marL="457200" indent="-457200" algn="just">
              <a:buFont typeface="Arial" pitchFamily="34" charset="0"/>
              <a:buChar char="•"/>
            </a:pPr>
            <a:r>
              <a:rPr lang="fr-FR" sz="2800" dirty="0" smtClean="0">
                <a:latin typeface="Arial" pitchFamily="34" charset="0"/>
                <a:cs typeface="Arial" pitchFamily="34" charset="0"/>
              </a:rPr>
              <a:t>Dans l’IAR4D, l'innovation évolue à travers une interaction continue entre les acteurs, l'utilisation de la rétroaction, l'analyse et l'incorporation des leçons apprises entre les différents processus. </a:t>
            </a:r>
          </a:p>
          <a:p>
            <a:pPr marL="457200" indent="-457200" algn="just">
              <a:buFont typeface="Arial" pitchFamily="34" charset="0"/>
              <a:buChar char="•"/>
            </a:pPr>
            <a:endParaRPr lang="fr-FR" sz="4800" b="1"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765376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142852"/>
            <a:ext cx="8229600" cy="785818"/>
          </a:xfrm>
        </p:spPr>
        <p:txBody>
          <a:bodyPr>
            <a:noAutofit/>
          </a:bodyPr>
          <a:lstStyle/>
          <a:p>
            <a:r>
              <a:rPr lang="fr-FR" sz="2800" b="1" dirty="0" smtClean="0"/>
              <a:t>Lien entre IAR4D et la Approche Chaine de Valeur ajoutée </a:t>
            </a:r>
            <a:endParaRPr lang="fr-FR" sz="2800" b="1" dirty="0"/>
          </a:p>
        </p:txBody>
      </p:sp>
      <p:sp>
        <p:nvSpPr>
          <p:cNvPr id="3" name="Titre 1"/>
          <p:cNvSpPr txBox="1">
            <a:spLocks/>
          </p:cNvSpPr>
          <p:nvPr/>
        </p:nvSpPr>
        <p:spPr>
          <a:xfrm>
            <a:off x="0" y="1071546"/>
            <a:ext cx="8929718" cy="5000660"/>
          </a:xfrm>
          <a:prstGeom prst="rect">
            <a:avLst/>
          </a:prstGeom>
        </p:spPr>
        <p:txBody>
          <a:bodyPr vert="horz" lIns="91440" tIns="45720" rIns="91440" bIns="45720" rtlCol="0" anchor="ctr">
            <a:noAutofit/>
          </a:bodyPr>
          <a:lstStyle/>
          <a:p>
            <a:pPr algn="just">
              <a:spcBef>
                <a:spcPct val="0"/>
              </a:spcBef>
            </a:pPr>
            <a:r>
              <a:rPr lang="fr-FR" sz="2400" dirty="0" smtClean="0">
                <a:latin typeface="Arial" pitchFamily="34" charset="0"/>
                <a:cs typeface="Arial" pitchFamily="34" charset="0"/>
              </a:rPr>
              <a:t>dans le contexte de l’approche IAR4D, l’installation d’une PI nécessite la sélection d’une CVA .</a:t>
            </a:r>
          </a:p>
          <a:p>
            <a:pPr algn="just">
              <a:spcBef>
                <a:spcPct val="0"/>
              </a:spcBef>
            </a:pPr>
            <a:r>
              <a:rPr lang="fr-FR" sz="2400" dirty="0" smtClean="0">
                <a:latin typeface="Arial" pitchFamily="34" charset="0"/>
                <a:cs typeface="Arial" pitchFamily="34" charset="0"/>
              </a:rPr>
              <a:t> </a:t>
            </a:r>
          </a:p>
          <a:p>
            <a:pPr algn="just">
              <a:spcBef>
                <a:spcPct val="0"/>
              </a:spcBef>
            </a:pPr>
            <a:r>
              <a:rPr lang="fr-FR" sz="2400" dirty="0" smtClean="0">
                <a:latin typeface="Arial" pitchFamily="34" charset="0"/>
                <a:cs typeface="Arial" pitchFamily="34" charset="0"/>
              </a:rPr>
              <a:t>       une bonne analyse de la chaine de valeurs afin d’identifier le ou les point(s) d’entrée prioritaires pour la PI </a:t>
            </a:r>
          </a:p>
          <a:p>
            <a:pPr algn="just"/>
            <a:r>
              <a:rPr lang="fr-FR" sz="2400" dirty="0" smtClean="0">
                <a:latin typeface="Arial" pitchFamily="34" charset="0"/>
                <a:cs typeface="Arial" pitchFamily="34" charset="0"/>
              </a:rPr>
              <a:t>- concept chaine de valeur; </a:t>
            </a:r>
          </a:p>
          <a:p>
            <a:pPr algn="just">
              <a:buFontTx/>
              <a:buChar char="-"/>
            </a:pPr>
            <a:r>
              <a:rPr lang="fr-FR" sz="2400" dirty="0" smtClean="0">
                <a:latin typeface="Arial" pitchFamily="34" charset="0"/>
                <a:cs typeface="Arial" pitchFamily="34" charset="0"/>
              </a:rPr>
              <a:t> approche chaine de valeur;</a:t>
            </a:r>
          </a:p>
          <a:p>
            <a:pPr algn="just">
              <a:buFontTx/>
              <a:buChar char="-"/>
            </a:pPr>
            <a:r>
              <a:rPr lang="fr-FR" sz="2400" dirty="0" smtClean="0">
                <a:latin typeface="Arial" pitchFamily="34" charset="0"/>
                <a:cs typeface="Arial" pitchFamily="34" charset="0"/>
              </a:rPr>
              <a:t> critères pour la sélection de la CVA autour de laquelle chaque PI sera installée</a:t>
            </a:r>
          </a:p>
          <a:p>
            <a:pPr lvl="0" algn="just">
              <a:spcBef>
                <a:spcPct val="0"/>
              </a:spcBef>
            </a:pPr>
            <a:endParaRPr lang="fr-FR" sz="2800" dirty="0" smtClean="0"/>
          </a:p>
          <a:p>
            <a:pPr lvl="0" algn="ctr">
              <a:spcBef>
                <a:spcPct val="0"/>
              </a:spcBef>
            </a:pPr>
            <a:r>
              <a:rPr kumimoji="0" lang="fr-FR" sz="3600" b="0" i="0" u="none" strike="noStrike" kern="1200" cap="none" spc="0" normalizeH="0" noProof="0" dirty="0" smtClean="0">
                <a:ln>
                  <a:noFill/>
                </a:ln>
                <a:solidFill>
                  <a:schemeClr val="tx1"/>
                </a:solidFill>
                <a:effectLst/>
                <a:uLnTx/>
                <a:uFillTx/>
                <a:latin typeface="+mj-lt"/>
                <a:ea typeface="+mj-ea"/>
                <a:cs typeface="+mj-cs"/>
              </a:rPr>
              <a:t> </a:t>
            </a:r>
          </a:p>
        </p:txBody>
      </p:sp>
      <p:sp>
        <p:nvSpPr>
          <p:cNvPr id="5" name="Flèche droite 4"/>
          <p:cNvSpPr/>
          <p:nvPr/>
        </p:nvSpPr>
        <p:spPr>
          <a:xfrm>
            <a:off x="142844" y="2643182"/>
            <a:ext cx="50006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droite 5"/>
          <p:cNvSpPr/>
          <p:nvPr/>
        </p:nvSpPr>
        <p:spPr>
          <a:xfrm>
            <a:off x="6500826" y="2928934"/>
            <a:ext cx="50006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371600"/>
            <a:ext cx="8286808" cy="5867400"/>
          </a:xfrm>
        </p:spPr>
        <p:txBody>
          <a:bodyPr rtlCol="0">
            <a:normAutofit/>
          </a:bodyPr>
          <a:lstStyle/>
          <a:p>
            <a:pPr algn="just">
              <a:buClr>
                <a:srgbClr val="006600"/>
              </a:buClr>
              <a:buNone/>
              <a:defRPr/>
            </a:pPr>
            <a:r>
              <a:rPr lang="fr-FR" sz="2400" b="1" u="sng" dirty="0" smtClean="0"/>
              <a:t>Chaîne de valeur: </a:t>
            </a:r>
            <a:r>
              <a:rPr lang="fr-FR" sz="2400" dirty="0" smtClean="0"/>
              <a:t>décrit la gamme complète des activités à valeur ajoutée nécessaires pour conduire un produit ou un service à travers les différentes phases de production, y compris l'approvisionnement en matières premières et autres intrants, l'assemblage, la transformation physique, l'acquisition des services nécessaires tels que le transport ou le refroidissement, et, finalement, la satisfaction de la demande du consommateur final (</a:t>
            </a:r>
            <a:r>
              <a:rPr lang="fr-FR" sz="2400" dirty="0" err="1" smtClean="0"/>
              <a:t>Kaplinsky</a:t>
            </a:r>
            <a:r>
              <a:rPr lang="fr-FR" sz="2400" dirty="0" smtClean="0"/>
              <a:t> et Morris, 2002).</a:t>
            </a:r>
          </a:p>
          <a:p>
            <a:pPr algn="just">
              <a:buClr>
                <a:srgbClr val="006600"/>
              </a:buClr>
              <a:buNone/>
              <a:defRPr/>
            </a:pPr>
            <a:r>
              <a:rPr lang="fr-FR" sz="2800" dirty="0" smtClean="0"/>
              <a:t/>
            </a:r>
            <a:br>
              <a:rPr lang="fr-FR" sz="2800" dirty="0" smtClean="0"/>
            </a:br>
            <a:r>
              <a:rPr lang="fr-FR" sz="2800" b="1" u="sng" dirty="0" smtClean="0"/>
              <a:t> </a:t>
            </a:r>
            <a:endParaRPr lang="en-US" sz="2800" dirty="0"/>
          </a:p>
        </p:txBody>
      </p:sp>
      <p:sp>
        <p:nvSpPr>
          <p:cNvPr id="27651" name="Text Box 7"/>
          <p:cNvSpPr txBox="1">
            <a:spLocks noChangeArrowheads="1"/>
          </p:cNvSpPr>
          <p:nvPr/>
        </p:nvSpPr>
        <p:spPr bwMode="auto">
          <a:xfrm>
            <a:off x="1135063" y="376238"/>
            <a:ext cx="6408737" cy="523220"/>
          </a:xfrm>
          <a:prstGeom prst="rect">
            <a:avLst/>
          </a:prstGeom>
          <a:solidFill>
            <a:schemeClr val="accent3">
              <a:lumMod val="60000"/>
              <a:lumOff val="40000"/>
            </a:schemeClr>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FR" sz="2800" b="1" dirty="0" smtClean="0"/>
              <a:t>Définition concept chaine de valeur</a:t>
            </a:r>
            <a:endParaRPr lang="en-US"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Concept chaîne de valeur ajoutée </a:t>
            </a:r>
            <a:endParaRPr lang="fr-FR" dirty="0"/>
          </a:p>
        </p:txBody>
      </p:sp>
      <p:sp>
        <p:nvSpPr>
          <p:cNvPr id="3" name="Espace réservé du contenu 2"/>
          <p:cNvSpPr>
            <a:spLocks noGrp="1"/>
          </p:cNvSpPr>
          <p:nvPr>
            <p:ph idx="1"/>
          </p:nvPr>
        </p:nvSpPr>
        <p:spPr/>
        <p:txBody>
          <a:bodyPr/>
          <a:lstStyle/>
          <a:p>
            <a:pPr algn="just">
              <a:buNone/>
            </a:pPr>
            <a:r>
              <a:rPr lang="fr-FR" sz="2400" dirty="0" smtClean="0">
                <a:latin typeface="Arial" pitchFamily="34" charset="0"/>
                <a:ea typeface="Times New Roman" pitchFamily="18" charset="0"/>
                <a:cs typeface="Arial" pitchFamily="34" charset="0"/>
              </a:rPr>
              <a:t>    séquence  d’activités  économiques relatives à la fourniture d’un input spécifiques pour un produit particulier de la production primaire, la transformation jusqu'à la vente finale du produit particulier	aux consommateurs</a:t>
            </a:r>
          </a:p>
          <a:p>
            <a:pPr>
              <a:buNone/>
            </a:pP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428604"/>
            <a:ext cx="5572132" cy="6429396"/>
          </a:xfrm>
          <a:prstGeom prst="rect">
            <a:avLst/>
          </a:prstGeom>
          <a:noFill/>
          <a:ln w="9525">
            <a:noFill/>
            <a:miter lim="800000"/>
            <a:headEnd/>
            <a:tailEnd/>
          </a:ln>
        </p:spPr>
      </p:pic>
      <p:sp>
        <p:nvSpPr>
          <p:cNvPr id="3" name="Rectangle 2"/>
          <p:cNvSpPr/>
          <p:nvPr/>
        </p:nvSpPr>
        <p:spPr>
          <a:xfrm>
            <a:off x="5429256" y="714356"/>
            <a:ext cx="3500462" cy="4832092"/>
          </a:xfrm>
          <a:prstGeom prst="rect">
            <a:avLst/>
          </a:prstGeom>
        </p:spPr>
        <p:txBody>
          <a:bodyPr wrap="square">
            <a:spAutoFit/>
          </a:bodyPr>
          <a:lstStyle/>
          <a:p>
            <a:pPr algn="just" eaLnBrk="0" fontAlgn="base" hangingPunct="0">
              <a:spcBef>
                <a:spcPct val="0"/>
              </a:spcBef>
              <a:spcAft>
                <a:spcPct val="0"/>
              </a:spcAft>
              <a:tabLst>
                <a:tab pos="292100" algn="l"/>
              </a:tabLst>
            </a:pPr>
            <a:r>
              <a:rPr kumimoji="0" lang="fr-FR"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l'ensemble des opérateurs exécutant des fonctions  à l’intérieur de la chaine</a:t>
            </a:r>
            <a:r>
              <a:rPr kumimoji="0" lang="fr-FR" sz="22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fr-FR"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i.e. producteurs, industriels, commerçants et distributeurs d'un produit particulier</a:t>
            </a:r>
            <a:r>
              <a:rPr kumimoji="0" lang="fr-FR" sz="2200" b="0" i="0" u="none" strike="noStrike" cap="none" normalizeH="0" dirty="0" smtClean="0">
                <a:ln>
                  <a:noFill/>
                </a:ln>
                <a:solidFill>
                  <a:schemeClr val="tx1"/>
                </a:solidFill>
                <a:effectLst/>
                <a:latin typeface="Arial" pitchFamily="34" charset="0"/>
                <a:ea typeface="Times New Roman" pitchFamily="18" charset="0"/>
                <a:cs typeface="Arial" pitchFamily="34" charset="0"/>
              </a:rPr>
              <a:t> et l</a:t>
            </a:r>
            <a:r>
              <a:rPr kumimoji="0" lang="fr-FR"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es entreprises  sont liées par une série de transactions commerciales dans lesquelles le produit est passé des producteurs primaires aux consommateurs finaux. </a:t>
            </a:r>
            <a:endParaRPr kumimoji="0" lang="fr-FR"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86808" cy="714356"/>
          </a:xfrm>
        </p:spPr>
        <p:txBody>
          <a:bodyPr>
            <a:normAutofit fontScale="90000"/>
          </a:bodyPr>
          <a:lstStyle/>
          <a:p>
            <a:r>
              <a:rPr lang="fr-FR" b="1" dirty="0" smtClean="0">
                <a:latin typeface="Arial Narrow" pitchFamily="34" charset="0"/>
              </a:rPr>
              <a:t/>
            </a:r>
            <a:br>
              <a:rPr lang="fr-FR" b="1" dirty="0" smtClean="0">
                <a:latin typeface="Arial Narrow" pitchFamily="34" charset="0"/>
              </a:rPr>
            </a:br>
            <a:r>
              <a:rPr lang="fr-FR" b="1" dirty="0" smtClean="0">
                <a:latin typeface="Arial Narrow" pitchFamily="34" charset="0"/>
              </a:rPr>
              <a:t>chaîne de valeur ajoutée (suite)</a:t>
            </a:r>
            <a:br>
              <a:rPr lang="fr-FR" b="1" dirty="0" smtClean="0">
                <a:latin typeface="Arial Narrow" pitchFamily="34" charset="0"/>
              </a:rPr>
            </a:br>
            <a:endParaRPr lang="fr-FR" dirty="0"/>
          </a:p>
        </p:txBody>
      </p:sp>
      <p:sp>
        <p:nvSpPr>
          <p:cNvPr id="3" name="Espace réservé du contenu 2"/>
          <p:cNvSpPr>
            <a:spLocks noGrp="1"/>
          </p:cNvSpPr>
          <p:nvPr>
            <p:ph idx="1"/>
          </p:nvPr>
        </p:nvSpPr>
        <p:spPr>
          <a:xfrm>
            <a:off x="457200" y="928670"/>
            <a:ext cx="8543956" cy="5197493"/>
          </a:xfrm>
        </p:spPr>
        <p:txBody>
          <a:bodyPr>
            <a:normAutofit/>
          </a:bodyPr>
          <a:lstStyle/>
          <a:p>
            <a:pPr algn="just"/>
            <a:r>
              <a:rPr lang="fr-FR" sz="2400" b="1" u="sng" dirty="0" smtClean="0">
                <a:latin typeface="Arial" charset="0"/>
                <a:ea typeface="ＭＳ Ｐゴシック" pitchFamily="34" charset="-128"/>
              </a:rPr>
              <a:t>l‘enchaînement des opérations</a:t>
            </a:r>
            <a:r>
              <a:rPr lang="fr-FR" sz="2400" b="1" dirty="0" smtClean="0">
                <a:latin typeface="Arial" charset="0"/>
                <a:ea typeface="ＭＳ Ｐゴシック" pitchFamily="34" charset="-128"/>
              </a:rPr>
              <a:t> </a:t>
            </a:r>
            <a:r>
              <a:rPr lang="fr-FR" sz="2400" dirty="0" smtClean="0">
                <a:latin typeface="Arial" charset="0"/>
                <a:ea typeface="ＭＳ Ｐゴシック" pitchFamily="34" charset="-128"/>
              </a:rPr>
              <a:t>depuis les intrants spécifiques à la production primaire et à travers les transformations du produit, la commercialisation jusqu’à la consommation finale.</a:t>
            </a:r>
          </a:p>
          <a:p>
            <a:pPr algn="just"/>
            <a:r>
              <a:rPr lang="fr-FR" sz="2400" dirty="0" smtClean="0"/>
              <a:t>un</a:t>
            </a:r>
            <a:r>
              <a:rPr lang="fr-FR" sz="2400" b="1" dirty="0" smtClean="0"/>
              <a:t> </a:t>
            </a:r>
            <a:r>
              <a:rPr lang="fr-FR" sz="2400" b="1" u="sng" dirty="0" smtClean="0"/>
              <a:t>dispositif institutionnel</a:t>
            </a:r>
            <a:r>
              <a:rPr lang="fr-FR" sz="2400" b="1" dirty="0" smtClean="0"/>
              <a:t> </a:t>
            </a:r>
            <a:r>
              <a:rPr lang="fr-FR" sz="2400" dirty="0" smtClean="0"/>
              <a:t>qui lie et coordonne l’ensemble des producteurs, industriels, prestataires de services, négociants et distributeurs d´un produit spécifique</a:t>
            </a:r>
          </a:p>
          <a:p>
            <a:endParaRPr lang="fr-FR" sz="1200" dirty="0"/>
          </a:p>
          <a:p>
            <a:r>
              <a:rPr lang="fr-FR" sz="2400" dirty="0" smtClean="0"/>
              <a:t>un</a:t>
            </a:r>
            <a:r>
              <a:rPr lang="fr-FR" sz="2400" b="1" dirty="0" smtClean="0"/>
              <a:t> </a:t>
            </a:r>
            <a:r>
              <a:rPr lang="fr-FR" sz="2400" b="1" u="sng" dirty="0" smtClean="0"/>
              <a:t>modèle économique</a:t>
            </a:r>
            <a:r>
              <a:rPr lang="fr-FR" sz="2400" b="1" dirty="0" smtClean="0"/>
              <a:t> </a:t>
            </a:r>
            <a:r>
              <a:rPr lang="fr-FR" sz="2400" dirty="0" smtClean="0"/>
              <a:t>qui combine le choix d’un produit (final), des technologies appropriées avec l’organisation  des acteurs et de leur accès aux marchés </a:t>
            </a:r>
          </a:p>
          <a:p>
            <a:endParaRPr lang="fr-FR" sz="1200" dirty="0" smtClean="0"/>
          </a:p>
          <a:p>
            <a:endParaRPr lang="fr-FR" dirty="0"/>
          </a:p>
        </p:txBody>
      </p:sp>
    </p:spTree>
    <p:extLst>
      <p:ext uri="{BB962C8B-B14F-4D97-AF65-F5344CB8AC3E}">
        <p14:creationId xmlns:p14="http://schemas.microsoft.com/office/powerpoint/2010/main" val="16102347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85728"/>
            <a:ext cx="8929718" cy="4293483"/>
          </a:xfrm>
          <a:prstGeom prst="rect">
            <a:avLst/>
          </a:prstGeom>
        </p:spPr>
        <p:txBody>
          <a:bodyPr wrap="square">
            <a:spAutoFit/>
          </a:bodyPr>
          <a:lstStyle/>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Une chaîne de valeur est donc caractérisée par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un produit spécifique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un marché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des fonctions (ou opérations techniques)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des acteurs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des formes de relations/d’échanges/contrats (réseaux) entre acteurs ;</a:t>
            </a:r>
          </a:p>
          <a:p>
            <a:pPr lvl="0" algn="just" eaLnBrk="0" fontAlgn="base" hangingPunct="0">
              <a:spcBef>
                <a:spcPct val="0"/>
              </a:spcBef>
              <a:spcAft>
                <a:spcPct val="0"/>
              </a:spcAft>
              <a:tabLst>
                <a:tab pos="292100" algn="l"/>
              </a:tabLst>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fr-FR" sz="2400" dirty="0">
                <a:latin typeface="Arial" pitchFamily="34" charset="0"/>
                <a:ea typeface="Times New Roman" pitchFamily="18" charset="0"/>
                <a:cs typeface="Arial" pitchFamily="34" charset="0"/>
              </a:rPr>
              <a:t>un territoire </a:t>
            </a:r>
            <a:r>
              <a:rPr lang="fr-FR" sz="2400" dirty="0" smtClean="0">
                <a:latin typeface="Arial" pitchFamily="34" charset="0"/>
                <a:ea typeface="Times New Roman" pitchFamily="18" charset="0"/>
                <a:cs typeface="Arial" pitchFamily="34" charset="0"/>
              </a:rPr>
              <a:t>spécifique: </a:t>
            </a:r>
            <a:r>
              <a:rPr lang="fr-FR" sz="2400" dirty="0">
                <a:latin typeface="Arial" pitchFamily="34" charset="0"/>
                <a:ea typeface="Times New Roman" pitchFamily="18" charset="0"/>
                <a:cs typeface="Arial" pitchFamily="34" charset="0"/>
              </a:rPr>
              <a:t>niveau national, régionale et </a:t>
            </a:r>
            <a:r>
              <a:rPr lang="fr-FR" sz="2400" dirty="0" smtClean="0">
                <a:latin typeface="Arial" pitchFamily="34" charset="0"/>
                <a:ea typeface="Times New Roman" pitchFamily="18" charset="0"/>
                <a:cs typeface="Arial" pitchFamily="34" charset="0"/>
              </a:rPr>
              <a:t>international</a:t>
            </a:r>
          </a:p>
          <a:p>
            <a:pPr lvl="0" algn="just" eaLnBrk="0" fontAlgn="base" hangingPunct="0">
              <a:spcBef>
                <a:spcPct val="0"/>
              </a:spcBef>
              <a:spcAft>
                <a:spcPct val="0"/>
              </a:spcAft>
              <a:tabLst>
                <a:tab pos="292100" algn="l"/>
              </a:tabLst>
            </a:pPr>
            <a:endParaRPr lang="fr-FR" sz="3600" dirty="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292100" algn="l"/>
              </a:tabLst>
            </a:pPr>
            <a:endParaRPr lang="fr-FR" sz="1050" dirty="0">
              <a:latin typeface="Arial" pitchFamily="34" charset="0"/>
              <a:cs typeface="Arial" pitchFamily="34" charset="0"/>
            </a:endParaRPr>
          </a:p>
          <a:p>
            <a:pPr lvl="0" eaLnBrk="0" fontAlgn="base" hangingPunct="0">
              <a:spcBef>
                <a:spcPct val="0"/>
              </a:spcBef>
              <a:spcAft>
                <a:spcPct val="0"/>
              </a:spcAft>
              <a:tabLst>
                <a:tab pos="292100" algn="l"/>
              </a:tabLst>
            </a:pPr>
            <a:endParaRPr kumimoji="0" lang="fr-FR"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285728"/>
            <a:ext cx="9144000"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610100" algn="l"/>
                <a:tab pos="4813300" algn="l"/>
                <a:tab pos="4902200" algn="l"/>
                <a:tab pos="4953000" algn="l"/>
                <a:tab pos="5181600" algn="l"/>
                <a:tab pos="5321300" algn="l"/>
                <a:tab pos="5372100" algn="l"/>
                <a:tab pos="5549900" algn="l"/>
                <a:tab pos="5905500" algn="l"/>
              </a:tabLst>
            </a:pPr>
            <a:endPar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ctr" fontAlgn="base">
              <a:spcBef>
                <a:spcPct val="0"/>
              </a:spcBef>
              <a:spcAft>
                <a:spcPct val="0"/>
              </a:spcAft>
              <a:tabLst>
                <a:tab pos="4610100" algn="l"/>
                <a:tab pos="4813300" algn="l"/>
                <a:tab pos="4902200" algn="l"/>
                <a:tab pos="4953000" algn="l"/>
                <a:tab pos="5181600" algn="l"/>
                <a:tab pos="5321300" algn="l"/>
                <a:tab pos="5372100" algn="l"/>
                <a:tab pos="5549900" algn="l"/>
                <a:tab pos="5905500" algn="l"/>
              </a:tabLst>
            </a:pPr>
            <a:r>
              <a:rPr lang="fr-FR" sz="3600" b="1" dirty="0" smtClean="0"/>
              <a:t>Approche chaîne de valeur </a:t>
            </a:r>
          </a:p>
          <a:p>
            <a:pPr lvl="0" algn="ctr" fontAlgn="base">
              <a:spcBef>
                <a:spcPct val="0"/>
              </a:spcBef>
              <a:spcAft>
                <a:spcPct val="0"/>
              </a:spcAft>
              <a:tabLst>
                <a:tab pos="4610100" algn="l"/>
                <a:tab pos="4813300" algn="l"/>
                <a:tab pos="4902200" algn="l"/>
                <a:tab pos="4953000" algn="l"/>
                <a:tab pos="5181600" algn="l"/>
                <a:tab pos="5321300" algn="l"/>
                <a:tab pos="5372100" algn="l"/>
                <a:tab pos="5549900" algn="l"/>
                <a:tab pos="5905500" algn="l"/>
              </a:tabLst>
            </a:pPr>
            <a:r>
              <a:rPr lang="fr-FR" sz="3600" dirty="0" smtClean="0"/>
              <a:t>combinaison: </a:t>
            </a:r>
          </a:p>
          <a:p>
            <a:pPr lvl="0" algn="just" fontAlgn="base">
              <a:spcBef>
                <a:spcPct val="0"/>
              </a:spcBef>
              <a:spcAft>
                <a:spcPct val="0"/>
              </a:spcAft>
              <a:buFont typeface="Arial" pitchFamily="34" charset="0"/>
              <a:buChar char="•"/>
              <a:tabLst>
                <a:tab pos="4610100" algn="l"/>
                <a:tab pos="4813300" algn="l"/>
                <a:tab pos="4902200" algn="l"/>
                <a:tab pos="4953000" algn="l"/>
                <a:tab pos="5181600" algn="l"/>
                <a:tab pos="5321300" algn="l"/>
                <a:tab pos="5372100" algn="l"/>
                <a:tab pos="5549900" algn="l"/>
                <a:tab pos="5905500" algn="l"/>
              </a:tabLst>
            </a:pPr>
            <a:r>
              <a:rPr lang="fr-FR" sz="3600" dirty="0" smtClean="0"/>
              <a:t> l’école française (Approche filière)     beaucoup plus fondée sur l’analyse quantitative et de</a:t>
            </a:r>
          </a:p>
          <a:p>
            <a:pPr lvl="0" algn="just" fontAlgn="base">
              <a:spcBef>
                <a:spcPct val="0"/>
              </a:spcBef>
              <a:spcAft>
                <a:spcPct val="0"/>
              </a:spcAft>
              <a:tabLst>
                <a:tab pos="4610100" algn="l"/>
                <a:tab pos="4813300" algn="l"/>
                <a:tab pos="4902200" algn="l"/>
                <a:tab pos="4953000" algn="l"/>
                <a:tab pos="5181600" algn="l"/>
                <a:tab pos="5321300" algn="l"/>
                <a:tab pos="5372100" algn="l"/>
                <a:tab pos="5549900" algn="l"/>
                <a:tab pos="5905500" algn="l"/>
              </a:tabLst>
            </a:pPr>
            <a:r>
              <a:rPr lang="fr-FR" sz="3600" dirty="0" smtClean="0"/>
              <a:t>  </a:t>
            </a:r>
          </a:p>
          <a:p>
            <a:pPr lvl="0" algn="just" fontAlgn="base">
              <a:spcBef>
                <a:spcPct val="0"/>
              </a:spcBef>
              <a:spcAft>
                <a:spcPct val="0"/>
              </a:spcAft>
              <a:buFont typeface="Arial" pitchFamily="34" charset="0"/>
              <a:buChar char="•"/>
              <a:tabLst>
                <a:tab pos="4610100" algn="l"/>
                <a:tab pos="4813300" algn="l"/>
                <a:tab pos="4902200" algn="l"/>
                <a:tab pos="4953000" algn="l"/>
                <a:tab pos="5181600" algn="l"/>
                <a:tab pos="5321300" algn="l"/>
                <a:tab pos="5372100" algn="l"/>
                <a:tab pos="5549900" algn="l"/>
                <a:tab pos="5905500" algn="l"/>
              </a:tabLst>
            </a:pPr>
            <a:r>
              <a:rPr lang="fr-FR" sz="3600" dirty="0" smtClean="0">
                <a:sym typeface="Wingdings" pitchFamily="2" charset="2"/>
              </a:rPr>
              <a:t> </a:t>
            </a:r>
            <a:r>
              <a:rPr lang="fr-FR" sz="3600" dirty="0" smtClean="0"/>
              <a:t>l’école anglaise  (Global </a:t>
            </a:r>
            <a:r>
              <a:rPr lang="fr-FR" sz="3600" dirty="0" err="1" smtClean="0"/>
              <a:t>commodity</a:t>
            </a:r>
            <a:r>
              <a:rPr lang="fr-FR" sz="3600" dirty="0" smtClean="0"/>
              <a:t> </a:t>
            </a:r>
            <a:r>
              <a:rPr lang="fr-FR" sz="3600" dirty="0" err="1" smtClean="0"/>
              <a:t>chain</a:t>
            </a:r>
            <a:r>
              <a:rPr lang="fr-FR" sz="3600" dirty="0" smtClean="0"/>
              <a:t> introduit par </a:t>
            </a:r>
            <a:r>
              <a:rPr lang="fr-FR" sz="3600" dirty="0" err="1" smtClean="0"/>
              <a:t>Gereffi</a:t>
            </a:r>
            <a:r>
              <a:rPr lang="fr-FR" sz="3600" dirty="0" smtClean="0"/>
              <a:t>)     l’accent sur les aspects comportementaux de la chaîne et le rôle des acteurs sociaux présents au sein de la chaîne</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610100" algn="l"/>
                <a:tab pos="4813300" algn="l"/>
                <a:tab pos="4902200" algn="l"/>
                <a:tab pos="4953000" algn="l"/>
                <a:tab pos="5181600" algn="l"/>
                <a:tab pos="5321300" algn="l"/>
                <a:tab pos="5372100" algn="l"/>
                <a:tab pos="5549900" algn="l"/>
                <a:tab pos="5905500" algn="l"/>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Flèche droite 2"/>
          <p:cNvSpPr/>
          <p:nvPr/>
        </p:nvSpPr>
        <p:spPr>
          <a:xfrm>
            <a:off x="6715140" y="1928802"/>
            <a:ext cx="428628"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droite 3"/>
          <p:cNvSpPr/>
          <p:nvPr/>
        </p:nvSpPr>
        <p:spPr>
          <a:xfrm>
            <a:off x="4214810" y="4071942"/>
            <a:ext cx="428628"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39784"/>
          </a:xfrm>
        </p:spPr>
        <p:txBody>
          <a:bodyPr>
            <a:normAutofit fontScale="90000"/>
          </a:bodyPr>
          <a:lstStyle/>
          <a:p>
            <a:pPr algn="just"/>
            <a:r>
              <a:rPr lang="fr-FR" sz="3600" dirty="0" smtClean="0"/>
              <a:t>Comparaison entre </a:t>
            </a:r>
            <a:r>
              <a:rPr lang="fr-FR" sz="3600" dirty="0"/>
              <a:t>l’approche filière et l’approche chaîne de valeur</a:t>
            </a:r>
            <a:endParaRPr lang="fr-FR" dirty="0"/>
          </a:p>
        </p:txBody>
      </p:sp>
      <p:graphicFrame>
        <p:nvGraphicFramePr>
          <p:cNvPr id="4" name="Espace réservé du contenu 3"/>
          <p:cNvGraphicFramePr>
            <a:graphicFrameLocks noGrp="1"/>
          </p:cNvGraphicFramePr>
          <p:nvPr>
            <p:ph idx="1"/>
          </p:nvPr>
        </p:nvGraphicFramePr>
        <p:xfrm>
          <a:off x="0" y="1357296"/>
          <a:ext cx="9144000" cy="5348232"/>
        </p:xfrm>
        <a:graphic>
          <a:graphicData uri="http://schemas.openxmlformats.org/drawingml/2006/table">
            <a:tbl>
              <a:tblPr firstRow="1" bandRow="1">
                <a:tableStyleId>{5C22544A-7EE6-4342-B048-85BDC9FD1C3A}</a:tableStyleId>
              </a:tblPr>
              <a:tblGrid>
                <a:gridCol w="2527609"/>
                <a:gridCol w="3345366"/>
                <a:gridCol w="3271025"/>
              </a:tblGrid>
              <a:tr h="758636">
                <a:tc>
                  <a:txBody>
                    <a:bodyPr/>
                    <a:lstStyle/>
                    <a:p>
                      <a:pPr marL="64770">
                        <a:lnSpc>
                          <a:spcPts val="1370"/>
                        </a:lnSpc>
                        <a:spcAft>
                          <a:spcPts val="0"/>
                        </a:spcAft>
                      </a:pPr>
                      <a:endParaRPr lang="fr-FR" sz="2400" b="1" dirty="0" smtClean="0">
                        <a:latin typeface="Times New Roman"/>
                        <a:ea typeface="Times New Roman"/>
                        <a:cs typeface="Times New Roman"/>
                      </a:endParaRPr>
                    </a:p>
                    <a:p>
                      <a:pPr marL="64770">
                        <a:lnSpc>
                          <a:spcPts val="1370"/>
                        </a:lnSpc>
                        <a:spcAft>
                          <a:spcPts val="0"/>
                        </a:spcAft>
                      </a:pPr>
                      <a:r>
                        <a:rPr lang="fr-FR" sz="2400" b="1" dirty="0" smtClean="0">
                          <a:latin typeface="Times New Roman"/>
                          <a:ea typeface="Times New Roman"/>
                          <a:cs typeface="Times New Roman"/>
                        </a:rPr>
                        <a:t>Facteurs</a:t>
                      </a:r>
                      <a:endParaRPr lang="fr-FR" sz="2000" dirty="0">
                        <a:latin typeface="Calibri"/>
                        <a:ea typeface="Times New Roman"/>
                        <a:cs typeface="Times New Roman"/>
                      </a:endParaRPr>
                    </a:p>
                  </a:txBody>
                  <a:tcPr marL="0" marR="0" marT="0" marB="0"/>
                </a:tc>
                <a:tc>
                  <a:txBody>
                    <a:bodyPr/>
                    <a:lstStyle/>
                    <a:p>
                      <a:pPr marL="64770">
                        <a:lnSpc>
                          <a:spcPts val="1370"/>
                        </a:lnSpc>
                        <a:spcAft>
                          <a:spcPts val="0"/>
                        </a:spcAft>
                      </a:pPr>
                      <a:endParaRPr lang="fr-FR" sz="2400" b="1" dirty="0" smtClean="0">
                        <a:latin typeface="Times New Roman"/>
                        <a:ea typeface="Times New Roman"/>
                        <a:cs typeface="Times New Roman"/>
                      </a:endParaRPr>
                    </a:p>
                    <a:p>
                      <a:pPr marL="64770">
                        <a:lnSpc>
                          <a:spcPts val="1370"/>
                        </a:lnSpc>
                        <a:spcAft>
                          <a:spcPts val="0"/>
                        </a:spcAft>
                      </a:pPr>
                      <a:r>
                        <a:rPr lang="fr-FR" sz="2400" b="1" dirty="0" smtClean="0">
                          <a:latin typeface="Times New Roman"/>
                          <a:ea typeface="Times New Roman"/>
                          <a:cs typeface="Times New Roman"/>
                        </a:rPr>
                        <a:t>Approche </a:t>
                      </a:r>
                      <a:r>
                        <a:rPr lang="fr-FR" sz="2400" b="1" dirty="0">
                          <a:latin typeface="Times New Roman"/>
                          <a:ea typeface="Times New Roman"/>
                          <a:cs typeface="Times New Roman"/>
                        </a:rPr>
                        <a:t>filiè</a:t>
                      </a:r>
                      <a:r>
                        <a:rPr lang="fr-FR" sz="2400" b="1" spc="-5" dirty="0">
                          <a:latin typeface="Times New Roman"/>
                          <a:ea typeface="Times New Roman"/>
                          <a:cs typeface="Times New Roman"/>
                        </a:rPr>
                        <a:t>r</a:t>
                      </a:r>
                      <a:r>
                        <a:rPr lang="fr-FR" sz="2400" b="1" dirty="0">
                          <a:latin typeface="Times New Roman"/>
                          <a:ea typeface="Times New Roman"/>
                          <a:cs typeface="Times New Roman"/>
                        </a:rPr>
                        <a:t>e</a:t>
                      </a:r>
                      <a:endParaRPr lang="fr-FR" sz="2000" dirty="0">
                        <a:latin typeface="Calibri"/>
                        <a:ea typeface="Times New Roman"/>
                        <a:cs typeface="Times New Roman"/>
                      </a:endParaRPr>
                    </a:p>
                  </a:txBody>
                  <a:tcPr marL="0" marR="0" marT="0" marB="0"/>
                </a:tc>
                <a:tc>
                  <a:txBody>
                    <a:bodyPr/>
                    <a:lstStyle/>
                    <a:p>
                      <a:pPr marL="64770">
                        <a:lnSpc>
                          <a:spcPts val="1370"/>
                        </a:lnSpc>
                        <a:spcAft>
                          <a:spcPts val="0"/>
                        </a:spcAft>
                      </a:pPr>
                      <a:endParaRPr lang="fr-FR" sz="2400" b="1" dirty="0" smtClean="0">
                        <a:latin typeface="Times New Roman"/>
                        <a:ea typeface="Times New Roman"/>
                        <a:cs typeface="Times New Roman"/>
                      </a:endParaRPr>
                    </a:p>
                    <a:p>
                      <a:pPr marL="64770">
                        <a:lnSpc>
                          <a:spcPts val="1370"/>
                        </a:lnSpc>
                        <a:spcAft>
                          <a:spcPts val="0"/>
                        </a:spcAft>
                      </a:pPr>
                      <a:r>
                        <a:rPr lang="fr-FR" sz="2400" b="1" dirty="0" smtClean="0">
                          <a:latin typeface="Times New Roman"/>
                          <a:ea typeface="Times New Roman"/>
                          <a:cs typeface="Times New Roman"/>
                        </a:rPr>
                        <a:t>Approche </a:t>
                      </a:r>
                      <a:r>
                        <a:rPr lang="fr-FR" sz="2400" b="1" dirty="0">
                          <a:latin typeface="Times New Roman"/>
                          <a:ea typeface="Times New Roman"/>
                          <a:cs typeface="Times New Roman"/>
                        </a:rPr>
                        <a:t>chaîne de </a:t>
                      </a:r>
                      <a:endParaRPr lang="fr-FR" sz="2400" b="1" dirty="0" smtClean="0">
                        <a:latin typeface="Times New Roman"/>
                        <a:ea typeface="Times New Roman"/>
                        <a:cs typeface="Times New Roman"/>
                      </a:endParaRPr>
                    </a:p>
                    <a:p>
                      <a:pPr marL="64770">
                        <a:lnSpc>
                          <a:spcPts val="1370"/>
                        </a:lnSpc>
                        <a:spcAft>
                          <a:spcPts val="0"/>
                        </a:spcAft>
                      </a:pPr>
                      <a:endParaRPr lang="fr-FR" sz="2400" b="1" dirty="0" smtClean="0">
                        <a:latin typeface="Times New Roman"/>
                        <a:ea typeface="Times New Roman"/>
                        <a:cs typeface="Times New Roman"/>
                      </a:endParaRPr>
                    </a:p>
                    <a:p>
                      <a:pPr marL="64770">
                        <a:lnSpc>
                          <a:spcPts val="1370"/>
                        </a:lnSpc>
                        <a:spcAft>
                          <a:spcPts val="0"/>
                        </a:spcAft>
                      </a:pPr>
                      <a:r>
                        <a:rPr lang="fr-FR" sz="2400" b="1" dirty="0" smtClean="0">
                          <a:latin typeface="Times New Roman"/>
                          <a:ea typeface="Times New Roman"/>
                          <a:cs typeface="Times New Roman"/>
                        </a:rPr>
                        <a:t>valeur</a:t>
                      </a:r>
                      <a:endParaRPr lang="fr-FR" sz="2000" dirty="0">
                        <a:latin typeface="Calibri"/>
                        <a:ea typeface="Times New Roman"/>
                        <a:cs typeface="Times New Roman"/>
                      </a:endParaRPr>
                    </a:p>
                  </a:txBody>
                  <a:tcPr marL="0" marR="0" marT="0" marB="0"/>
                </a:tc>
              </a:tr>
              <a:tr h="576643">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Ori</a:t>
                      </a:r>
                      <a:r>
                        <a:rPr lang="fr-FR" sz="2400" spc="-5" dirty="0" smtClean="0">
                          <a:latin typeface="Times New Roman"/>
                          <a:ea typeface="Times New Roman"/>
                          <a:cs typeface="Times New Roman"/>
                        </a:rPr>
                        <a:t>e</a:t>
                      </a:r>
                      <a:r>
                        <a:rPr lang="fr-FR" sz="2400" dirty="0" smtClean="0">
                          <a:latin typeface="Times New Roman"/>
                          <a:ea typeface="Times New Roman"/>
                          <a:cs typeface="Times New Roman"/>
                        </a:rPr>
                        <a:t>nt</a:t>
                      </a:r>
                      <a:r>
                        <a:rPr lang="fr-FR" sz="2400" spc="-5" dirty="0" smtClean="0">
                          <a:latin typeface="Times New Roman"/>
                          <a:ea typeface="Times New Roman"/>
                          <a:cs typeface="Times New Roman"/>
                        </a:rPr>
                        <a:t>a</a:t>
                      </a:r>
                      <a:r>
                        <a:rPr lang="fr-FR" sz="2400" spc="5" dirty="0" smtClean="0">
                          <a:latin typeface="Times New Roman"/>
                          <a:ea typeface="Times New Roman"/>
                          <a:cs typeface="Times New Roman"/>
                        </a:rPr>
                        <a:t>t</a:t>
                      </a:r>
                      <a:r>
                        <a:rPr lang="fr-FR" sz="2400" dirty="0" smtClean="0">
                          <a:latin typeface="Times New Roman"/>
                          <a:ea typeface="Times New Roman"/>
                          <a:cs typeface="Times New Roman"/>
                        </a:rPr>
                        <a:t>ion</a:t>
                      </a:r>
                      <a:endParaRPr lang="fr-FR" sz="2000" dirty="0">
                        <a:latin typeface="Calibri"/>
                        <a:ea typeface="Times New Roman"/>
                        <a:cs typeface="Times New Roman"/>
                      </a:endParaRPr>
                    </a:p>
                  </a:txBody>
                  <a:tcPr marL="0" marR="0" marT="0" marB="0"/>
                </a:tc>
                <a:tc>
                  <a:txBody>
                    <a:bodyPr/>
                    <a:lstStyle/>
                    <a:p>
                      <a:pPr marL="65405">
                        <a:lnSpc>
                          <a:spcPts val="1365"/>
                        </a:lnSpc>
                        <a:spcAft>
                          <a:spcPts val="0"/>
                        </a:spcAft>
                      </a:pPr>
                      <a:endParaRPr lang="fr-FR" sz="2400" dirty="0" smtClean="0">
                        <a:latin typeface="Times New Roman"/>
                        <a:ea typeface="Times New Roman"/>
                        <a:cs typeface="Times New Roman"/>
                      </a:endParaRPr>
                    </a:p>
                    <a:p>
                      <a:pPr marL="65405">
                        <a:lnSpc>
                          <a:spcPts val="1365"/>
                        </a:lnSpc>
                        <a:spcAft>
                          <a:spcPts val="0"/>
                        </a:spcAft>
                      </a:pPr>
                      <a:r>
                        <a:rPr lang="fr-FR" sz="2400" dirty="0" smtClean="0">
                          <a:latin typeface="Times New Roman"/>
                          <a:ea typeface="Times New Roman"/>
                          <a:cs typeface="Times New Roman"/>
                        </a:rPr>
                        <a:t>Ax</a:t>
                      </a:r>
                      <a:r>
                        <a:rPr lang="fr-FR" sz="2400" spc="-5" dirty="0" smtClean="0">
                          <a:latin typeface="Times New Roman"/>
                          <a:ea typeface="Times New Roman"/>
                          <a:cs typeface="Times New Roman"/>
                        </a:rPr>
                        <a:t>é</a:t>
                      </a:r>
                      <a:r>
                        <a:rPr lang="fr-FR" sz="2400" dirty="0" smtClean="0">
                          <a:latin typeface="Times New Roman"/>
                          <a:ea typeface="Times New Roman"/>
                          <a:cs typeface="Times New Roman"/>
                        </a:rPr>
                        <a:t>e</a:t>
                      </a:r>
                      <a:r>
                        <a:rPr lang="fr-FR" sz="2400" spc="-5" dirty="0" smtClean="0">
                          <a:latin typeface="Times New Roman"/>
                          <a:ea typeface="Times New Roman"/>
                          <a:cs typeface="Times New Roman"/>
                        </a:rPr>
                        <a:t> </a:t>
                      </a:r>
                      <a:r>
                        <a:rPr lang="fr-FR" sz="2400" dirty="0">
                          <a:latin typeface="Times New Roman"/>
                          <a:ea typeface="Times New Roman"/>
                          <a:cs typeface="Times New Roman"/>
                        </a:rPr>
                        <a:t>sur l’offre</a:t>
                      </a:r>
                      <a:endParaRPr lang="fr-FR" sz="2000" dirty="0">
                        <a:latin typeface="Calibri"/>
                        <a:ea typeface="Times New Roman"/>
                        <a:cs typeface="Times New Roman"/>
                      </a:endParaRPr>
                    </a:p>
                  </a:txBody>
                  <a:tcPr marL="0" marR="0" marT="0" marB="0"/>
                </a:tc>
                <a:tc>
                  <a:txBody>
                    <a:bodyPr/>
                    <a:lstStyle/>
                    <a:p>
                      <a:pPr marL="65405">
                        <a:lnSpc>
                          <a:spcPts val="1365"/>
                        </a:lnSpc>
                        <a:spcAft>
                          <a:spcPts val="0"/>
                        </a:spcAft>
                      </a:pPr>
                      <a:endParaRPr lang="fr-FR" sz="2400" dirty="0" smtClean="0">
                        <a:latin typeface="Times New Roman"/>
                        <a:ea typeface="Times New Roman"/>
                        <a:cs typeface="Times New Roman"/>
                      </a:endParaRPr>
                    </a:p>
                    <a:p>
                      <a:pPr marL="65405">
                        <a:lnSpc>
                          <a:spcPts val="1365"/>
                        </a:lnSpc>
                        <a:spcAft>
                          <a:spcPts val="0"/>
                        </a:spcAft>
                      </a:pPr>
                      <a:r>
                        <a:rPr lang="fr-FR" sz="2400" dirty="0" smtClean="0">
                          <a:latin typeface="Times New Roman"/>
                          <a:ea typeface="Times New Roman"/>
                          <a:cs typeface="Times New Roman"/>
                        </a:rPr>
                        <a:t>Guidée</a:t>
                      </a:r>
                      <a:r>
                        <a:rPr lang="fr-FR" sz="2400" spc="-5" dirty="0" smtClean="0">
                          <a:latin typeface="Times New Roman"/>
                          <a:ea typeface="Times New Roman"/>
                          <a:cs typeface="Times New Roman"/>
                        </a:rPr>
                        <a:t> </a:t>
                      </a:r>
                      <a:r>
                        <a:rPr lang="fr-FR" sz="2400" dirty="0">
                          <a:latin typeface="Times New Roman"/>
                          <a:ea typeface="Times New Roman"/>
                          <a:cs typeface="Times New Roman"/>
                        </a:rPr>
                        <a:t>p</a:t>
                      </a:r>
                      <a:r>
                        <a:rPr lang="fr-FR" sz="2400" spc="-5" dirty="0">
                          <a:latin typeface="Times New Roman"/>
                          <a:ea typeface="Times New Roman"/>
                          <a:cs typeface="Times New Roman"/>
                        </a:rPr>
                        <a:t>a</a:t>
                      </a:r>
                      <a:r>
                        <a:rPr lang="fr-FR" sz="2400" dirty="0">
                          <a:latin typeface="Times New Roman"/>
                          <a:ea typeface="Times New Roman"/>
                          <a:cs typeface="Times New Roman"/>
                        </a:rPr>
                        <a:t>r la</a:t>
                      </a:r>
                      <a:r>
                        <a:rPr lang="fr-FR" sz="2400" spc="-5" dirty="0">
                          <a:latin typeface="Times New Roman"/>
                          <a:ea typeface="Times New Roman"/>
                          <a:cs typeface="Times New Roman"/>
                        </a:rPr>
                        <a:t> </a:t>
                      </a:r>
                      <a:r>
                        <a:rPr lang="fr-FR" sz="2400" dirty="0">
                          <a:latin typeface="Times New Roman"/>
                          <a:ea typeface="Times New Roman"/>
                          <a:cs typeface="Times New Roman"/>
                        </a:rPr>
                        <a:t>de</a:t>
                      </a:r>
                      <a:r>
                        <a:rPr lang="fr-FR" sz="2400" spc="-15" dirty="0">
                          <a:latin typeface="Times New Roman"/>
                          <a:ea typeface="Times New Roman"/>
                          <a:cs typeface="Times New Roman"/>
                        </a:rPr>
                        <a:t>m</a:t>
                      </a:r>
                      <a:r>
                        <a:rPr lang="fr-FR" sz="2400" dirty="0">
                          <a:latin typeface="Times New Roman"/>
                          <a:ea typeface="Times New Roman"/>
                          <a:cs typeface="Times New Roman"/>
                        </a:rPr>
                        <a:t>ande</a:t>
                      </a:r>
                      <a:endParaRPr lang="fr-FR" sz="2000" dirty="0">
                        <a:latin typeface="Calibri"/>
                        <a:ea typeface="Times New Roman"/>
                        <a:cs typeface="Times New Roman"/>
                      </a:endParaRPr>
                    </a:p>
                  </a:txBody>
                  <a:tcPr marL="0" marR="0" marT="0" marB="0"/>
                </a:tc>
              </a:tr>
              <a:tr h="748739">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Stratégie</a:t>
                      </a:r>
                      <a:endParaRPr lang="fr-FR" sz="2000" dirty="0">
                        <a:latin typeface="Calibri"/>
                        <a:ea typeface="Times New Roman"/>
                        <a:cs typeface="Times New Roman"/>
                      </a:endParaRPr>
                    </a:p>
                  </a:txBody>
                  <a:tcPr marL="0" marR="0" marT="0" marB="0"/>
                </a:tc>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Produit </a:t>
                      </a:r>
                      <a:r>
                        <a:rPr lang="fr-FR" sz="2400" dirty="0">
                          <a:latin typeface="Times New Roman"/>
                          <a:ea typeface="Times New Roman"/>
                          <a:cs typeface="Times New Roman"/>
                        </a:rPr>
                        <a:t>brute</a:t>
                      </a:r>
                      <a:endParaRPr lang="fr-FR" sz="2000" dirty="0">
                        <a:latin typeface="Calibri"/>
                        <a:ea typeface="Times New Roman"/>
                        <a:cs typeface="Times New Roman"/>
                      </a:endParaRPr>
                    </a:p>
                  </a:txBody>
                  <a:tcPr marL="0" marR="0" marT="0" marB="0"/>
                </a:tc>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Produits </a:t>
                      </a:r>
                      <a:r>
                        <a:rPr lang="fr-FR" sz="2400" dirty="0">
                          <a:latin typeface="Times New Roman"/>
                          <a:ea typeface="Times New Roman"/>
                          <a:cs typeface="Times New Roman"/>
                        </a:rPr>
                        <a:t>finis</a:t>
                      </a:r>
                      <a:endParaRPr lang="fr-FR" sz="2000" dirty="0">
                        <a:latin typeface="Calibri"/>
                        <a:ea typeface="Times New Roman"/>
                        <a:cs typeface="Times New Roman"/>
                      </a:endParaRPr>
                    </a:p>
                  </a:txBody>
                  <a:tcPr marL="0" marR="0" marT="0" marB="0"/>
                </a:tc>
              </a:tr>
              <a:tr h="748739">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Point </a:t>
                      </a:r>
                      <a:r>
                        <a:rPr lang="fr-FR" sz="2400" dirty="0">
                          <a:latin typeface="Times New Roman"/>
                          <a:ea typeface="Times New Roman"/>
                          <a:cs typeface="Times New Roman"/>
                        </a:rPr>
                        <a:t>focal</a:t>
                      </a:r>
                      <a:endParaRPr lang="fr-FR" sz="2000" dirty="0">
                        <a:latin typeface="Calibri"/>
                        <a:ea typeface="Times New Roman"/>
                        <a:cs typeface="Times New Roman"/>
                      </a:endParaRPr>
                    </a:p>
                  </a:txBody>
                  <a:tcPr marL="0" marR="0" marT="0" marB="0"/>
                </a:tc>
                <a:tc>
                  <a:txBody>
                    <a:bodyPr/>
                    <a:lstStyle/>
                    <a:p>
                      <a:pPr marL="65405">
                        <a:lnSpc>
                          <a:spcPts val="1365"/>
                        </a:lnSpc>
                        <a:spcAft>
                          <a:spcPts val="0"/>
                        </a:spcAft>
                      </a:pPr>
                      <a:endParaRPr lang="fr-FR" sz="2400" dirty="0" smtClean="0">
                        <a:latin typeface="Times New Roman"/>
                        <a:ea typeface="Times New Roman"/>
                        <a:cs typeface="Times New Roman"/>
                      </a:endParaRPr>
                    </a:p>
                    <a:p>
                      <a:pPr marL="65405">
                        <a:lnSpc>
                          <a:spcPts val="1365"/>
                        </a:lnSpc>
                        <a:spcAft>
                          <a:spcPts val="0"/>
                        </a:spcAft>
                      </a:pPr>
                      <a:r>
                        <a:rPr lang="fr-FR" sz="2400" dirty="0" smtClean="0">
                          <a:latin typeface="Times New Roman"/>
                          <a:ea typeface="Times New Roman"/>
                          <a:cs typeface="Times New Roman"/>
                        </a:rPr>
                        <a:t>Coût/bénéfice</a:t>
                      </a:r>
                      <a:endParaRPr lang="fr-FR" sz="2000" dirty="0">
                        <a:latin typeface="Calibri"/>
                        <a:ea typeface="Times New Roman"/>
                        <a:cs typeface="Times New Roman"/>
                      </a:endParaRPr>
                    </a:p>
                  </a:txBody>
                  <a:tcPr marL="0" marR="0" marT="0" marB="0"/>
                </a:tc>
                <a:tc>
                  <a:txBody>
                    <a:bodyPr/>
                    <a:lstStyle/>
                    <a:p>
                      <a:pPr marL="65405">
                        <a:lnSpc>
                          <a:spcPts val="1365"/>
                        </a:lnSpc>
                        <a:spcAft>
                          <a:spcPts val="0"/>
                        </a:spcAft>
                      </a:pPr>
                      <a:endParaRPr lang="fr-FR" sz="2400" dirty="0" smtClean="0">
                        <a:latin typeface="Times New Roman"/>
                        <a:ea typeface="Times New Roman"/>
                        <a:cs typeface="Times New Roman"/>
                      </a:endParaRPr>
                    </a:p>
                    <a:p>
                      <a:pPr marL="65405">
                        <a:lnSpc>
                          <a:spcPts val="1365"/>
                        </a:lnSpc>
                        <a:spcAft>
                          <a:spcPts val="0"/>
                        </a:spcAft>
                      </a:pPr>
                      <a:r>
                        <a:rPr lang="fr-FR" sz="2400" dirty="0" smtClean="0">
                          <a:latin typeface="Times New Roman"/>
                          <a:ea typeface="Times New Roman"/>
                          <a:cs typeface="Times New Roman"/>
                        </a:rPr>
                        <a:t>Valeur/qualité</a:t>
                      </a:r>
                      <a:endParaRPr lang="fr-FR" sz="2000" dirty="0">
                        <a:latin typeface="Calibri"/>
                        <a:ea typeface="Times New Roman"/>
                        <a:cs typeface="Times New Roman"/>
                      </a:endParaRPr>
                    </a:p>
                  </a:txBody>
                  <a:tcPr marL="0" marR="0" marT="0" marB="0"/>
                </a:tc>
              </a:tr>
              <a:tr h="596269">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Organisation</a:t>
                      </a:r>
                      <a:endParaRPr lang="fr-FR" sz="2000" dirty="0">
                        <a:latin typeface="Calibri"/>
                        <a:ea typeface="Times New Roman"/>
                        <a:cs typeface="Times New Roman"/>
                      </a:endParaRPr>
                    </a:p>
                  </a:txBody>
                  <a:tcPr marL="0" marR="0" marT="0" marB="0"/>
                </a:tc>
                <a:tc>
                  <a:txBody>
                    <a:bodyPr/>
                    <a:lstStyle/>
                    <a:p>
                      <a:pPr marL="64770">
                        <a:lnSpc>
                          <a:spcPts val="1365"/>
                        </a:lnSpc>
                        <a:spcAft>
                          <a:spcPts val="0"/>
                        </a:spcAft>
                      </a:pPr>
                      <a:endParaRPr lang="fr-FR" sz="2400" dirty="0" smtClean="0">
                        <a:latin typeface="Times New Roman"/>
                        <a:ea typeface="Times New Roman"/>
                        <a:cs typeface="Times New Roman"/>
                      </a:endParaRPr>
                    </a:p>
                    <a:p>
                      <a:pPr marL="64770">
                        <a:lnSpc>
                          <a:spcPts val="1365"/>
                        </a:lnSpc>
                        <a:spcAft>
                          <a:spcPts val="0"/>
                        </a:spcAft>
                      </a:pPr>
                      <a:r>
                        <a:rPr lang="fr-FR" sz="2400" dirty="0" smtClean="0">
                          <a:latin typeface="Times New Roman"/>
                          <a:ea typeface="Times New Roman"/>
                          <a:cs typeface="Times New Roman"/>
                        </a:rPr>
                        <a:t>Acteurs </a:t>
                      </a:r>
                      <a:r>
                        <a:rPr lang="fr-FR" sz="2400" dirty="0">
                          <a:latin typeface="Times New Roman"/>
                          <a:ea typeface="Times New Roman"/>
                          <a:cs typeface="Times New Roman"/>
                        </a:rPr>
                        <a:t>indépendants</a:t>
                      </a:r>
                      <a:endParaRPr lang="fr-FR" sz="2000" dirty="0">
                        <a:latin typeface="Calibri"/>
                        <a:ea typeface="Times New Roman"/>
                        <a:cs typeface="Times New Roman"/>
                      </a:endParaRPr>
                    </a:p>
                  </a:txBody>
                  <a:tcPr marL="0" marR="0" marT="0" marB="0"/>
                </a:tc>
                <a:tc>
                  <a:txBody>
                    <a:bodyPr/>
                    <a:lstStyle/>
                    <a:p>
                      <a:pPr marL="65405">
                        <a:lnSpc>
                          <a:spcPts val="1365"/>
                        </a:lnSpc>
                        <a:spcAft>
                          <a:spcPts val="0"/>
                        </a:spcAft>
                      </a:pPr>
                      <a:endParaRPr lang="fr-FR" sz="2400" spc="5" dirty="0" smtClean="0">
                        <a:latin typeface="Times New Roman"/>
                        <a:ea typeface="Times New Roman"/>
                        <a:cs typeface="Times New Roman"/>
                      </a:endParaRPr>
                    </a:p>
                    <a:p>
                      <a:pPr marL="65405">
                        <a:lnSpc>
                          <a:spcPts val="1365"/>
                        </a:lnSpc>
                        <a:spcAft>
                          <a:spcPts val="0"/>
                        </a:spcAft>
                      </a:pPr>
                      <a:r>
                        <a:rPr lang="fr-FR" sz="2400" spc="5" dirty="0" smtClean="0">
                          <a:latin typeface="Times New Roman"/>
                          <a:ea typeface="Times New Roman"/>
                          <a:cs typeface="Times New Roman"/>
                        </a:rPr>
                        <a:t>A</a:t>
                      </a:r>
                      <a:r>
                        <a:rPr lang="fr-FR" sz="2400" spc="-5" dirty="0" smtClean="0">
                          <a:latin typeface="Times New Roman"/>
                          <a:ea typeface="Times New Roman"/>
                          <a:cs typeface="Times New Roman"/>
                        </a:rPr>
                        <a:t>c</a:t>
                      </a:r>
                      <a:r>
                        <a:rPr lang="fr-FR" sz="2400" dirty="0" smtClean="0">
                          <a:latin typeface="Times New Roman"/>
                          <a:ea typeface="Times New Roman"/>
                          <a:cs typeface="Times New Roman"/>
                        </a:rPr>
                        <a:t>teurs </a:t>
                      </a:r>
                      <a:r>
                        <a:rPr lang="fr-FR" sz="2400" dirty="0">
                          <a:latin typeface="Times New Roman"/>
                          <a:ea typeface="Times New Roman"/>
                          <a:cs typeface="Times New Roman"/>
                        </a:rPr>
                        <a:t>interdépen</a:t>
                      </a:r>
                      <a:r>
                        <a:rPr lang="fr-FR" sz="2400" spc="5" dirty="0">
                          <a:latin typeface="Times New Roman"/>
                          <a:ea typeface="Times New Roman"/>
                          <a:cs typeface="Times New Roman"/>
                        </a:rPr>
                        <a:t>d</a:t>
                      </a:r>
                      <a:r>
                        <a:rPr lang="fr-FR" sz="2400" spc="-5" dirty="0">
                          <a:latin typeface="Times New Roman"/>
                          <a:ea typeface="Times New Roman"/>
                          <a:cs typeface="Times New Roman"/>
                        </a:rPr>
                        <a:t>a</a:t>
                      </a:r>
                      <a:r>
                        <a:rPr lang="fr-FR" sz="2400" dirty="0">
                          <a:latin typeface="Times New Roman"/>
                          <a:ea typeface="Times New Roman"/>
                          <a:cs typeface="Times New Roman"/>
                        </a:rPr>
                        <a:t>nts</a:t>
                      </a:r>
                      <a:endParaRPr lang="fr-FR" sz="2000" dirty="0">
                        <a:latin typeface="Calibri"/>
                        <a:ea typeface="Times New Roman"/>
                        <a:cs typeface="Times New Roman"/>
                      </a:endParaRPr>
                    </a:p>
                  </a:txBody>
                  <a:tcPr marL="0" marR="0" marT="0" marB="0"/>
                </a:tc>
              </a:tr>
              <a:tr h="748739">
                <a:tc>
                  <a:txBody>
                    <a:bodyPr/>
                    <a:lstStyle/>
                    <a:p>
                      <a:pPr marL="64770">
                        <a:lnSpc>
                          <a:spcPts val="1370"/>
                        </a:lnSpc>
                        <a:spcAft>
                          <a:spcPts val="0"/>
                        </a:spcAft>
                      </a:pPr>
                      <a:endParaRPr lang="fr-FR" sz="2400" spc="5" dirty="0" smtClean="0">
                        <a:latin typeface="Times New Roman"/>
                        <a:ea typeface="Times New Roman"/>
                        <a:cs typeface="Times New Roman"/>
                      </a:endParaRPr>
                    </a:p>
                    <a:p>
                      <a:pPr marL="64770">
                        <a:lnSpc>
                          <a:spcPts val="1370"/>
                        </a:lnSpc>
                        <a:spcAft>
                          <a:spcPts val="0"/>
                        </a:spcAft>
                      </a:pPr>
                      <a:r>
                        <a:rPr lang="fr-FR" sz="2400" spc="5" dirty="0" smtClean="0">
                          <a:latin typeface="Times New Roman"/>
                          <a:ea typeface="Times New Roman"/>
                          <a:cs typeface="Times New Roman"/>
                        </a:rPr>
                        <a:t>F</a:t>
                      </a:r>
                      <a:r>
                        <a:rPr lang="fr-FR" sz="2400" spc="-5" dirty="0" smtClean="0">
                          <a:latin typeface="Times New Roman"/>
                          <a:ea typeface="Times New Roman"/>
                          <a:cs typeface="Times New Roman"/>
                        </a:rPr>
                        <a:t>l</a:t>
                      </a:r>
                      <a:r>
                        <a:rPr lang="fr-FR" sz="2400" dirty="0" smtClean="0">
                          <a:latin typeface="Times New Roman"/>
                          <a:ea typeface="Times New Roman"/>
                          <a:cs typeface="Times New Roman"/>
                        </a:rPr>
                        <a:t>ux </a:t>
                      </a:r>
                      <a:r>
                        <a:rPr lang="fr-FR" sz="2400" dirty="0">
                          <a:latin typeface="Times New Roman"/>
                          <a:ea typeface="Times New Roman"/>
                          <a:cs typeface="Times New Roman"/>
                        </a:rPr>
                        <a:t>d’information</a:t>
                      </a:r>
                      <a:endParaRPr lang="fr-FR" sz="2000" dirty="0">
                        <a:latin typeface="Calibri"/>
                        <a:ea typeface="Times New Roman"/>
                        <a:cs typeface="Times New Roman"/>
                      </a:endParaRPr>
                    </a:p>
                  </a:txBody>
                  <a:tcPr marL="0" marR="0" marT="0" marB="0"/>
                </a:tc>
                <a:tc>
                  <a:txBody>
                    <a:bodyPr/>
                    <a:lstStyle/>
                    <a:p>
                      <a:pPr marL="65405">
                        <a:lnSpc>
                          <a:spcPts val="1370"/>
                        </a:lnSpc>
                        <a:spcAft>
                          <a:spcPts val="0"/>
                        </a:spcAft>
                      </a:pPr>
                      <a:endParaRPr lang="fr-FR" sz="2400" spc="5" dirty="0" smtClean="0">
                        <a:latin typeface="Times New Roman"/>
                        <a:ea typeface="Times New Roman"/>
                        <a:cs typeface="Times New Roman"/>
                      </a:endParaRPr>
                    </a:p>
                    <a:p>
                      <a:pPr marL="65405">
                        <a:lnSpc>
                          <a:spcPts val="1370"/>
                        </a:lnSpc>
                        <a:spcAft>
                          <a:spcPts val="0"/>
                        </a:spcAft>
                      </a:pPr>
                      <a:r>
                        <a:rPr lang="fr-FR" sz="2400" spc="5" dirty="0" smtClean="0">
                          <a:latin typeface="Times New Roman"/>
                          <a:ea typeface="Times New Roman"/>
                          <a:cs typeface="Times New Roman"/>
                        </a:rPr>
                        <a:t>F</a:t>
                      </a:r>
                      <a:r>
                        <a:rPr lang="fr-FR" sz="2400" spc="-5" dirty="0" smtClean="0">
                          <a:latin typeface="Times New Roman"/>
                          <a:ea typeface="Times New Roman"/>
                          <a:cs typeface="Times New Roman"/>
                        </a:rPr>
                        <a:t>a</a:t>
                      </a:r>
                      <a:r>
                        <a:rPr lang="fr-FR" sz="2400" dirty="0" smtClean="0">
                          <a:latin typeface="Times New Roman"/>
                          <a:ea typeface="Times New Roman"/>
                          <a:cs typeface="Times New Roman"/>
                        </a:rPr>
                        <a:t>ible</a:t>
                      </a:r>
                      <a:endParaRPr lang="fr-FR" sz="2000" dirty="0">
                        <a:latin typeface="Calibri"/>
                        <a:ea typeface="Times New Roman"/>
                        <a:cs typeface="Times New Roman"/>
                      </a:endParaRPr>
                    </a:p>
                  </a:txBody>
                  <a:tcPr marL="0" marR="0" marT="0" marB="0"/>
                </a:tc>
                <a:tc>
                  <a:txBody>
                    <a:bodyPr/>
                    <a:lstStyle/>
                    <a:p>
                      <a:pPr marL="65405">
                        <a:lnSpc>
                          <a:spcPts val="1370"/>
                        </a:lnSpc>
                        <a:spcAft>
                          <a:spcPts val="0"/>
                        </a:spcAft>
                      </a:pPr>
                      <a:endParaRPr lang="fr-FR" sz="2400" dirty="0" smtClean="0">
                        <a:latin typeface="Times New Roman"/>
                        <a:ea typeface="Times New Roman"/>
                        <a:cs typeface="Times New Roman"/>
                      </a:endParaRPr>
                    </a:p>
                    <a:p>
                      <a:pPr marL="65405">
                        <a:lnSpc>
                          <a:spcPts val="1370"/>
                        </a:lnSpc>
                        <a:spcAft>
                          <a:spcPts val="0"/>
                        </a:spcAft>
                      </a:pPr>
                      <a:endParaRPr lang="fr-FR" sz="2400" dirty="0" smtClean="0">
                        <a:latin typeface="Times New Roman"/>
                        <a:ea typeface="Times New Roman"/>
                        <a:cs typeface="Times New Roman"/>
                      </a:endParaRPr>
                    </a:p>
                    <a:p>
                      <a:pPr marL="65405">
                        <a:lnSpc>
                          <a:spcPts val="1370"/>
                        </a:lnSpc>
                        <a:spcAft>
                          <a:spcPts val="0"/>
                        </a:spcAft>
                      </a:pPr>
                      <a:r>
                        <a:rPr lang="fr-FR" sz="2400" dirty="0" smtClean="0">
                          <a:latin typeface="Times New Roman"/>
                          <a:ea typeface="Times New Roman"/>
                          <a:cs typeface="Times New Roman"/>
                        </a:rPr>
                        <a:t>Inten</a:t>
                      </a:r>
                      <a:r>
                        <a:rPr lang="fr-FR" sz="2400" spc="5" dirty="0" smtClean="0">
                          <a:latin typeface="Times New Roman"/>
                          <a:ea typeface="Times New Roman"/>
                          <a:cs typeface="Times New Roman"/>
                        </a:rPr>
                        <a:t>s</a:t>
                      </a:r>
                      <a:r>
                        <a:rPr lang="fr-FR" sz="2400" dirty="0" smtClean="0">
                          <a:latin typeface="Times New Roman"/>
                          <a:ea typeface="Times New Roman"/>
                          <a:cs typeface="Times New Roman"/>
                        </a:rPr>
                        <a:t>e</a:t>
                      </a:r>
                      <a:endParaRPr lang="fr-FR" sz="2000" dirty="0">
                        <a:latin typeface="Calibri"/>
                        <a:ea typeface="Times New Roman"/>
                        <a:cs typeface="Times New Roman"/>
                      </a:endParaRPr>
                    </a:p>
                  </a:txBody>
                  <a:tcPr marL="0" marR="0" marT="0" marB="0"/>
                </a:tc>
              </a:tr>
              <a:tr h="1170467">
                <a:tc>
                  <a:txBody>
                    <a:bodyPr/>
                    <a:lstStyle/>
                    <a:p>
                      <a:pPr marL="64770">
                        <a:lnSpc>
                          <a:spcPts val="1370"/>
                        </a:lnSpc>
                        <a:spcAft>
                          <a:spcPts val="0"/>
                        </a:spcAft>
                      </a:pPr>
                      <a:endParaRPr lang="fr-FR" sz="2400" dirty="0" smtClean="0">
                        <a:latin typeface="Times New Roman"/>
                        <a:ea typeface="Times New Roman"/>
                        <a:cs typeface="Times New Roman"/>
                      </a:endParaRPr>
                    </a:p>
                    <a:p>
                      <a:pPr marL="64770">
                        <a:lnSpc>
                          <a:spcPts val="1370"/>
                        </a:lnSpc>
                        <a:spcAft>
                          <a:spcPts val="0"/>
                        </a:spcAft>
                      </a:pPr>
                      <a:r>
                        <a:rPr lang="fr-FR" sz="2400" dirty="0" smtClean="0">
                          <a:latin typeface="Times New Roman"/>
                          <a:ea typeface="Times New Roman"/>
                          <a:cs typeface="Times New Roman"/>
                        </a:rPr>
                        <a:t>Philosophie</a:t>
                      </a:r>
                      <a:endParaRPr lang="fr-FR" sz="2000" dirty="0">
                        <a:latin typeface="Calibri"/>
                        <a:ea typeface="Times New Roman"/>
                        <a:cs typeface="Times New Roman"/>
                      </a:endParaRPr>
                    </a:p>
                  </a:txBody>
                  <a:tcPr marL="0" marR="0" marT="0" marB="0"/>
                </a:tc>
                <a:tc>
                  <a:txBody>
                    <a:bodyPr/>
                    <a:lstStyle/>
                    <a:p>
                      <a:pPr marL="64135" algn="just">
                        <a:lnSpc>
                          <a:spcPct val="150000"/>
                        </a:lnSpc>
                        <a:spcAft>
                          <a:spcPts val="0"/>
                        </a:spcAft>
                      </a:pPr>
                      <a:r>
                        <a:rPr lang="fr-FR" sz="2400" dirty="0">
                          <a:latin typeface="Times New Roman"/>
                          <a:ea typeface="Times New Roman"/>
                          <a:cs typeface="Times New Roman"/>
                        </a:rPr>
                        <a:t>C</a:t>
                      </a:r>
                      <a:r>
                        <a:rPr lang="fr-FR" sz="2400" spc="10" dirty="0">
                          <a:latin typeface="Times New Roman"/>
                          <a:ea typeface="Times New Roman"/>
                          <a:cs typeface="Times New Roman"/>
                        </a:rPr>
                        <a:t>o</a:t>
                      </a:r>
                      <a:r>
                        <a:rPr lang="fr-FR" sz="2400" spc="-15" dirty="0">
                          <a:latin typeface="Times New Roman"/>
                          <a:ea typeface="Times New Roman"/>
                          <a:cs typeface="Times New Roman"/>
                        </a:rPr>
                        <a:t>m</a:t>
                      </a:r>
                      <a:r>
                        <a:rPr lang="fr-FR" sz="2400" spc="5" dirty="0">
                          <a:latin typeface="Times New Roman"/>
                          <a:ea typeface="Times New Roman"/>
                          <a:cs typeface="Times New Roman"/>
                        </a:rPr>
                        <a:t>p</a:t>
                      </a:r>
                      <a:r>
                        <a:rPr lang="fr-FR" sz="2400" dirty="0">
                          <a:latin typeface="Times New Roman"/>
                          <a:ea typeface="Times New Roman"/>
                          <a:cs typeface="Times New Roman"/>
                        </a:rPr>
                        <a:t>étitivité </a:t>
                      </a:r>
                      <a:r>
                        <a:rPr lang="fr-FR" sz="2400" dirty="0" smtClean="0">
                          <a:latin typeface="Times New Roman"/>
                          <a:ea typeface="Times New Roman"/>
                          <a:cs typeface="Times New Roman"/>
                        </a:rPr>
                        <a:t>individuelle</a:t>
                      </a:r>
                      <a:endParaRPr lang="fr-FR" sz="2000" dirty="0">
                        <a:latin typeface="Calibri"/>
                        <a:ea typeface="Times New Roman"/>
                        <a:cs typeface="Times New Roman"/>
                      </a:endParaRPr>
                    </a:p>
                  </a:txBody>
                  <a:tcPr marL="0" marR="0" marT="0" marB="0"/>
                </a:tc>
                <a:tc>
                  <a:txBody>
                    <a:bodyPr/>
                    <a:lstStyle/>
                    <a:p>
                      <a:pPr marL="64135">
                        <a:lnSpc>
                          <a:spcPct val="150000"/>
                        </a:lnSpc>
                        <a:spcAft>
                          <a:spcPts val="0"/>
                        </a:spcAft>
                      </a:pPr>
                      <a:r>
                        <a:rPr lang="fr-FR" sz="2400" dirty="0">
                          <a:latin typeface="Times New Roman"/>
                          <a:ea typeface="Times New Roman"/>
                          <a:cs typeface="Times New Roman"/>
                        </a:rPr>
                        <a:t>C</a:t>
                      </a:r>
                      <a:r>
                        <a:rPr lang="fr-FR" sz="2400" spc="10" dirty="0">
                          <a:latin typeface="Times New Roman"/>
                          <a:ea typeface="Times New Roman"/>
                          <a:cs typeface="Times New Roman"/>
                        </a:rPr>
                        <a:t>o</a:t>
                      </a:r>
                      <a:r>
                        <a:rPr lang="fr-FR" sz="2400" spc="-15" dirty="0">
                          <a:latin typeface="Times New Roman"/>
                          <a:ea typeface="Times New Roman"/>
                          <a:cs typeface="Times New Roman"/>
                        </a:rPr>
                        <a:t>m</a:t>
                      </a:r>
                      <a:r>
                        <a:rPr lang="fr-FR" sz="2400" spc="5" dirty="0">
                          <a:latin typeface="Times New Roman"/>
                          <a:ea typeface="Times New Roman"/>
                          <a:cs typeface="Times New Roman"/>
                        </a:rPr>
                        <a:t>p</a:t>
                      </a:r>
                      <a:r>
                        <a:rPr lang="fr-FR" sz="2400" dirty="0">
                          <a:latin typeface="Times New Roman"/>
                          <a:ea typeface="Times New Roman"/>
                          <a:cs typeface="Times New Roman"/>
                        </a:rPr>
                        <a:t>étitivité de la chaîne</a:t>
                      </a:r>
                      <a:endParaRPr lang="fr-FR" sz="2000" dirty="0">
                        <a:latin typeface="Calibri"/>
                        <a:ea typeface="Times New Roman"/>
                        <a:cs typeface="Times New Roman"/>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0" y="714356"/>
            <a:ext cx="9144000" cy="6143644"/>
          </a:xfrm>
          <a:prstGeom prst="rect">
            <a:avLst/>
          </a:prstGeom>
          <a:noFill/>
          <a:ln w="9525">
            <a:noFill/>
            <a:miter lim="800000"/>
            <a:headEnd/>
            <a:tailEnd/>
          </a:ln>
        </p:spPr>
      </p:pic>
      <p:sp>
        <p:nvSpPr>
          <p:cNvPr id="3" name="Rectangle 2"/>
          <p:cNvSpPr/>
          <p:nvPr/>
        </p:nvSpPr>
        <p:spPr>
          <a:xfrm>
            <a:off x="1571604" y="214290"/>
            <a:ext cx="7358114" cy="523220"/>
          </a:xfrm>
          <a:prstGeom prst="rect">
            <a:avLst/>
          </a:prstGeom>
        </p:spPr>
        <p:txBody>
          <a:bodyPr wrap="square">
            <a:spAutoFit/>
          </a:bodyPr>
          <a:lstStyle/>
          <a:p>
            <a:pPr algn="just"/>
            <a:r>
              <a:rPr lang="fr-FR" sz="2800" b="1" dirty="0"/>
              <a:t>Composantes de l’approche chaîne de valeur</a:t>
            </a:r>
            <a:endParaRPr lang="fr-FR"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4000" cy="6858000"/>
            <a:chOff x="1141" y="5198"/>
            <a:chExt cx="10371" cy="5809"/>
          </a:xfrm>
        </p:grpSpPr>
        <p:sp>
          <p:nvSpPr>
            <p:cNvPr id="22531" name="Rectangle 3"/>
            <p:cNvSpPr>
              <a:spLocks/>
            </p:cNvSpPr>
            <p:nvPr/>
          </p:nvSpPr>
          <p:spPr bwMode="auto">
            <a:xfrm>
              <a:off x="2024" y="10046"/>
              <a:ext cx="8305" cy="961"/>
            </a:xfrm>
            <a:prstGeom prst="rect">
              <a:avLst/>
            </a:prstGeom>
            <a:solidFill>
              <a:srgbClr val="E5B7B6"/>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2532" name="Rectangle 4"/>
            <p:cNvSpPr>
              <a:spLocks/>
            </p:cNvSpPr>
            <p:nvPr/>
          </p:nvSpPr>
          <p:spPr bwMode="auto">
            <a:xfrm>
              <a:off x="2024" y="10046"/>
              <a:ext cx="8322" cy="96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2533" name="Rectangle 5"/>
            <p:cNvSpPr>
              <a:spLocks/>
            </p:cNvSpPr>
            <p:nvPr/>
          </p:nvSpPr>
          <p:spPr bwMode="auto">
            <a:xfrm>
              <a:off x="1141" y="5199"/>
              <a:ext cx="10371" cy="4851"/>
            </a:xfrm>
            <a:prstGeom prst="rect">
              <a:avLst/>
            </a:prstGeom>
            <a:solidFill>
              <a:srgbClr val="B6DCE7"/>
            </a:solidFill>
            <a:ln w="9525">
              <a:noFill/>
              <a:miter lim="800000"/>
              <a:headEnd/>
              <a:tailEnd/>
            </a:ln>
          </p:spPr>
          <p:txBody>
            <a:bodyPr vert="horz" wrap="square" lIns="91440" tIns="45720" rIns="91440" bIns="45720" numCol="1" anchor="t" anchorCtr="0" compatLnSpc="1">
              <a:prstTxWarp prst="textNoShape">
                <a:avLst/>
              </a:prstTxWarp>
            </a:bodyPr>
            <a:lstStyle/>
            <a:p>
              <a:pPr lvl="0"/>
              <a:r>
                <a:rPr kumimoji="0" lang="fr-FR" b="1" i="0" u="none" strike="noStrike" cap="none" normalizeH="0" baseline="0" dirty="0" smtClean="0">
                  <a:ln>
                    <a:noFill/>
                  </a:ln>
                  <a:solidFill>
                    <a:srgbClr val="00B04F"/>
                  </a:solidFill>
                  <a:effectLst/>
                  <a:latin typeface="Times New Roman" pitchFamily="18" charset="0"/>
                  <a:ea typeface="Times New Roman" pitchFamily="18" charset="0"/>
                  <a:cs typeface="Times New Roman" pitchFamily="18" charset="0"/>
                </a:rPr>
                <a:t>                                                                          </a:t>
              </a:r>
              <a:endParaRPr kumimoji="0" lang="fr-FR"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lvl="0"/>
              <a:r>
                <a:rPr kumimoji="0" lang="fr-FR" sz="2400" b="1" i="0" u="none" strike="noStrike" cap="none" normalizeH="0" baseline="0" dirty="0" smtClean="0">
                  <a:ln>
                    <a:noFill/>
                  </a:ln>
                  <a:solidFill>
                    <a:srgbClr val="FF0000"/>
                  </a:solidFill>
                  <a:effectLst/>
                  <a:latin typeface="Calibri" pitchFamily="34" charset="0"/>
                  <a:ea typeface="Times New Roman" pitchFamily="18" charset="0"/>
                  <a:cs typeface="Calibri" pitchFamily="34" charset="0"/>
                </a:rPr>
                <a:t>Micro</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4" name="Rectangle 6"/>
            <p:cNvSpPr>
              <a:spLocks/>
            </p:cNvSpPr>
            <p:nvPr/>
          </p:nvSpPr>
          <p:spPr bwMode="auto">
            <a:xfrm>
              <a:off x="1141" y="5198"/>
              <a:ext cx="10371" cy="4852"/>
            </a:xfrm>
            <a:prstGeom prst="rect">
              <a:avLst/>
            </a:prstGeom>
            <a:noFill/>
            <a:ln w="19050">
              <a:solidFill>
                <a:srgbClr val="00AFEF"/>
              </a:solidFill>
              <a:prstDash val="lgDash"/>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2535" name="Freeform 7"/>
            <p:cNvSpPr>
              <a:spLocks/>
            </p:cNvSpPr>
            <p:nvPr/>
          </p:nvSpPr>
          <p:spPr bwMode="auto">
            <a:xfrm>
              <a:off x="1141" y="5746"/>
              <a:ext cx="2280" cy="1440"/>
            </a:xfrm>
            <a:custGeom>
              <a:avLst/>
              <a:gdLst/>
              <a:ahLst/>
              <a:cxnLst>
                <a:cxn ang="0">
                  <a:pos x="1710" y="183"/>
                </a:cxn>
                <a:cxn ang="0">
                  <a:pos x="0" y="183"/>
                </a:cxn>
                <a:cxn ang="0">
                  <a:pos x="423" y="720"/>
                </a:cxn>
                <a:cxn ang="0">
                  <a:pos x="0" y="1256"/>
                </a:cxn>
                <a:cxn ang="0">
                  <a:pos x="1710" y="1256"/>
                </a:cxn>
                <a:cxn ang="0">
                  <a:pos x="1710" y="1440"/>
                </a:cxn>
                <a:cxn ang="0">
                  <a:pos x="2280" y="720"/>
                </a:cxn>
                <a:cxn ang="0">
                  <a:pos x="1710" y="0"/>
                </a:cxn>
                <a:cxn ang="0">
                  <a:pos x="1710" y="183"/>
                </a:cxn>
              </a:cxnLst>
              <a:rect l="0" t="0" r="r" b="b"/>
              <a:pathLst>
                <a:path w="2280" h="1440">
                  <a:moveTo>
                    <a:pt x="1710" y="183"/>
                  </a:moveTo>
                  <a:lnTo>
                    <a:pt x="0" y="183"/>
                  </a:lnTo>
                  <a:lnTo>
                    <a:pt x="423" y="720"/>
                  </a:lnTo>
                  <a:lnTo>
                    <a:pt x="0" y="1256"/>
                  </a:lnTo>
                  <a:lnTo>
                    <a:pt x="1710" y="1256"/>
                  </a:lnTo>
                  <a:lnTo>
                    <a:pt x="1710" y="1440"/>
                  </a:lnTo>
                  <a:lnTo>
                    <a:pt x="2280" y="720"/>
                  </a:lnTo>
                  <a:lnTo>
                    <a:pt x="1710" y="0"/>
                  </a:lnTo>
                  <a:lnTo>
                    <a:pt x="1710" y="18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36" name="Freeform 8"/>
            <p:cNvSpPr>
              <a:spLocks/>
            </p:cNvSpPr>
            <p:nvPr/>
          </p:nvSpPr>
          <p:spPr bwMode="auto">
            <a:xfrm>
              <a:off x="1141" y="5746"/>
              <a:ext cx="2280" cy="1440"/>
            </a:xfrm>
            <a:custGeom>
              <a:avLst/>
              <a:gdLst/>
              <a:ahLst/>
              <a:cxnLst>
                <a:cxn ang="0">
                  <a:pos x="1710" y="0"/>
                </a:cxn>
                <a:cxn ang="0">
                  <a:pos x="1710" y="183"/>
                </a:cxn>
                <a:cxn ang="0">
                  <a:pos x="0" y="183"/>
                </a:cxn>
                <a:cxn ang="0">
                  <a:pos x="423" y="720"/>
                </a:cxn>
                <a:cxn ang="0">
                  <a:pos x="0" y="1256"/>
                </a:cxn>
                <a:cxn ang="0">
                  <a:pos x="1710" y="1256"/>
                </a:cxn>
                <a:cxn ang="0">
                  <a:pos x="1710" y="1440"/>
                </a:cxn>
                <a:cxn ang="0">
                  <a:pos x="2280" y="720"/>
                </a:cxn>
                <a:cxn ang="0">
                  <a:pos x="1710" y="0"/>
                </a:cxn>
              </a:cxnLst>
              <a:rect l="0" t="0" r="r" b="b"/>
              <a:pathLst>
                <a:path w="2280" h="1440">
                  <a:moveTo>
                    <a:pt x="1710" y="0"/>
                  </a:moveTo>
                  <a:lnTo>
                    <a:pt x="1710" y="183"/>
                  </a:lnTo>
                  <a:lnTo>
                    <a:pt x="0" y="183"/>
                  </a:lnTo>
                  <a:lnTo>
                    <a:pt x="423" y="720"/>
                  </a:lnTo>
                  <a:lnTo>
                    <a:pt x="0" y="1256"/>
                  </a:lnTo>
                  <a:lnTo>
                    <a:pt x="1710" y="1256"/>
                  </a:lnTo>
                  <a:lnTo>
                    <a:pt x="1710" y="1440"/>
                  </a:lnTo>
                  <a:lnTo>
                    <a:pt x="2280" y="720"/>
                  </a:lnTo>
                  <a:lnTo>
                    <a:pt x="1710" y="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37" name="Freeform 9"/>
            <p:cNvSpPr>
              <a:spLocks/>
            </p:cNvSpPr>
            <p:nvPr/>
          </p:nvSpPr>
          <p:spPr bwMode="auto">
            <a:xfrm>
              <a:off x="3181" y="5746"/>
              <a:ext cx="2280" cy="1440"/>
            </a:xfrm>
            <a:custGeom>
              <a:avLst/>
              <a:gdLst/>
              <a:ahLst/>
              <a:cxnLst>
                <a:cxn ang="0">
                  <a:pos x="1710" y="183"/>
                </a:cxn>
                <a:cxn ang="0">
                  <a:pos x="0" y="183"/>
                </a:cxn>
                <a:cxn ang="0">
                  <a:pos x="423" y="720"/>
                </a:cxn>
                <a:cxn ang="0">
                  <a:pos x="0" y="1256"/>
                </a:cxn>
                <a:cxn ang="0">
                  <a:pos x="1710" y="1256"/>
                </a:cxn>
                <a:cxn ang="0">
                  <a:pos x="1710" y="1440"/>
                </a:cxn>
                <a:cxn ang="0">
                  <a:pos x="2280" y="720"/>
                </a:cxn>
                <a:cxn ang="0">
                  <a:pos x="1710" y="0"/>
                </a:cxn>
                <a:cxn ang="0">
                  <a:pos x="1710" y="183"/>
                </a:cxn>
              </a:cxnLst>
              <a:rect l="0" t="0" r="r" b="b"/>
              <a:pathLst>
                <a:path w="2280" h="1440">
                  <a:moveTo>
                    <a:pt x="1710" y="183"/>
                  </a:moveTo>
                  <a:lnTo>
                    <a:pt x="0" y="183"/>
                  </a:lnTo>
                  <a:lnTo>
                    <a:pt x="423" y="720"/>
                  </a:lnTo>
                  <a:lnTo>
                    <a:pt x="0" y="1256"/>
                  </a:lnTo>
                  <a:lnTo>
                    <a:pt x="1710" y="1256"/>
                  </a:lnTo>
                  <a:lnTo>
                    <a:pt x="1710" y="1440"/>
                  </a:lnTo>
                  <a:lnTo>
                    <a:pt x="2280" y="720"/>
                  </a:lnTo>
                  <a:lnTo>
                    <a:pt x="1710" y="0"/>
                  </a:lnTo>
                  <a:lnTo>
                    <a:pt x="1710" y="18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38" name="Freeform 10"/>
            <p:cNvSpPr>
              <a:spLocks/>
            </p:cNvSpPr>
            <p:nvPr/>
          </p:nvSpPr>
          <p:spPr bwMode="auto">
            <a:xfrm>
              <a:off x="3181" y="5746"/>
              <a:ext cx="2280" cy="1440"/>
            </a:xfrm>
            <a:custGeom>
              <a:avLst/>
              <a:gdLst/>
              <a:ahLst/>
              <a:cxnLst>
                <a:cxn ang="0">
                  <a:pos x="1710" y="0"/>
                </a:cxn>
                <a:cxn ang="0">
                  <a:pos x="1710" y="183"/>
                </a:cxn>
                <a:cxn ang="0">
                  <a:pos x="0" y="183"/>
                </a:cxn>
                <a:cxn ang="0">
                  <a:pos x="423" y="720"/>
                </a:cxn>
                <a:cxn ang="0">
                  <a:pos x="0" y="1256"/>
                </a:cxn>
                <a:cxn ang="0">
                  <a:pos x="1710" y="1256"/>
                </a:cxn>
                <a:cxn ang="0">
                  <a:pos x="1710" y="1440"/>
                </a:cxn>
                <a:cxn ang="0">
                  <a:pos x="2280" y="720"/>
                </a:cxn>
                <a:cxn ang="0">
                  <a:pos x="1710" y="0"/>
                </a:cxn>
              </a:cxnLst>
              <a:rect l="0" t="0" r="r" b="b"/>
              <a:pathLst>
                <a:path w="2280" h="1440">
                  <a:moveTo>
                    <a:pt x="1710" y="0"/>
                  </a:moveTo>
                  <a:lnTo>
                    <a:pt x="1710" y="183"/>
                  </a:lnTo>
                  <a:lnTo>
                    <a:pt x="0" y="183"/>
                  </a:lnTo>
                  <a:lnTo>
                    <a:pt x="423" y="720"/>
                  </a:lnTo>
                  <a:lnTo>
                    <a:pt x="0" y="1256"/>
                  </a:lnTo>
                  <a:lnTo>
                    <a:pt x="1710" y="1256"/>
                  </a:lnTo>
                  <a:lnTo>
                    <a:pt x="1710" y="1440"/>
                  </a:lnTo>
                  <a:lnTo>
                    <a:pt x="2280" y="720"/>
                  </a:lnTo>
                  <a:lnTo>
                    <a:pt x="1710" y="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39" name="Freeform 11"/>
            <p:cNvSpPr>
              <a:spLocks/>
            </p:cNvSpPr>
            <p:nvPr/>
          </p:nvSpPr>
          <p:spPr bwMode="auto">
            <a:xfrm>
              <a:off x="5136" y="5746"/>
              <a:ext cx="2280" cy="1440"/>
            </a:xfrm>
            <a:custGeom>
              <a:avLst/>
              <a:gdLst/>
              <a:ahLst/>
              <a:cxnLst>
                <a:cxn ang="0">
                  <a:pos x="1710" y="183"/>
                </a:cxn>
                <a:cxn ang="0">
                  <a:pos x="0" y="183"/>
                </a:cxn>
                <a:cxn ang="0">
                  <a:pos x="423" y="720"/>
                </a:cxn>
                <a:cxn ang="0">
                  <a:pos x="0" y="1256"/>
                </a:cxn>
                <a:cxn ang="0">
                  <a:pos x="1710" y="1256"/>
                </a:cxn>
                <a:cxn ang="0">
                  <a:pos x="1710" y="1440"/>
                </a:cxn>
                <a:cxn ang="0">
                  <a:pos x="2280" y="720"/>
                </a:cxn>
                <a:cxn ang="0">
                  <a:pos x="1710" y="0"/>
                </a:cxn>
                <a:cxn ang="0">
                  <a:pos x="1710" y="183"/>
                </a:cxn>
              </a:cxnLst>
              <a:rect l="0" t="0" r="r" b="b"/>
              <a:pathLst>
                <a:path w="2280" h="1440">
                  <a:moveTo>
                    <a:pt x="1710" y="183"/>
                  </a:moveTo>
                  <a:lnTo>
                    <a:pt x="0" y="183"/>
                  </a:lnTo>
                  <a:lnTo>
                    <a:pt x="423" y="720"/>
                  </a:lnTo>
                  <a:lnTo>
                    <a:pt x="0" y="1256"/>
                  </a:lnTo>
                  <a:lnTo>
                    <a:pt x="1710" y="1256"/>
                  </a:lnTo>
                  <a:lnTo>
                    <a:pt x="1710" y="1440"/>
                  </a:lnTo>
                  <a:lnTo>
                    <a:pt x="2280" y="720"/>
                  </a:lnTo>
                  <a:lnTo>
                    <a:pt x="1710" y="0"/>
                  </a:lnTo>
                  <a:lnTo>
                    <a:pt x="1710" y="18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0" name="Freeform 12"/>
            <p:cNvSpPr>
              <a:spLocks/>
            </p:cNvSpPr>
            <p:nvPr/>
          </p:nvSpPr>
          <p:spPr bwMode="auto">
            <a:xfrm>
              <a:off x="5136" y="5746"/>
              <a:ext cx="2280" cy="1440"/>
            </a:xfrm>
            <a:custGeom>
              <a:avLst/>
              <a:gdLst/>
              <a:ahLst/>
              <a:cxnLst>
                <a:cxn ang="0">
                  <a:pos x="1710" y="0"/>
                </a:cxn>
                <a:cxn ang="0">
                  <a:pos x="1710" y="183"/>
                </a:cxn>
                <a:cxn ang="0">
                  <a:pos x="0" y="183"/>
                </a:cxn>
                <a:cxn ang="0">
                  <a:pos x="423" y="720"/>
                </a:cxn>
                <a:cxn ang="0">
                  <a:pos x="0" y="1256"/>
                </a:cxn>
                <a:cxn ang="0">
                  <a:pos x="1710" y="1256"/>
                </a:cxn>
                <a:cxn ang="0">
                  <a:pos x="1710" y="1440"/>
                </a:cxn>
                <a:cxn ang="0">
                  <a:pos x="2280" y="720"/>
                </a:cxn>
                <a:cxn ang="0">
                  <a:pos x="1710" y="0"/>
                </a:cxn>
              </a:cxnLst>
              <a:rect l="0" t="0" r="r" b="b"/>
              <a:pathLst>
                <a:path w="2280" h="1440">
                  <a:moveTo>
                    <a:pt x="1710" y="0"/>
                  </a:moveTo>
                  <a:lnTo>
                    <a:pt x="1710" y="183"/>
                  </a:lnTo>
                  <a:lnTo>
                    <a:pt x="0" y="183"/>
                  </a:lnTo>
                  <a:lnTo>
                    <a:pt x="423" y="720"/>
                  </a:lnTo>
                  <a:lnTo>
                    <a:pt x="0" y="1256"/>
                  </a:lnTo>
                  <a:lnTo>
                    <a:pt x="1710" y="1256"/>
                  </a:lnTo>
                  <a:lnTo>
                    <a:pt x="1710" y="1440"/>
                  </a:lnTo>
                  <a:lnTo>
                    <a:pt x="2280" y="720"/>
                  </a:lnTo>
                  <a:lnTo>
                    <a:pt x="1710" y="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1" name="Freeform 13"/>
            <p:cNvSpPr>
              <a:spLocks/>
            </p:cNvSpPr>
            <p:nvPr/>
          </p:nvSpPr>
          <p:spPr bwMode="auto">
            <a:xfrm>
              <a:off x="7159" y="5746"/>
              <a:ext cx="2280" cy="1440"/>
            </a:xfrm>
            <a:custGeom>
              <a:avLst/>
              <a:gdLst/>
              <a:ahLst/>
              <a:cxnLst>
                <a:cxn ang="0">
                  <a:pos x="1710" y="183"/>
                </a:cxn>
                <a:cxn ang="0">
                  <a:pos x="0" y="183"/>
                </a:cxn>
                <a:cxn ang="0">
                  <a:pos x="423" y="720"/>
                </a:cxn>
                <a:cxn ang="0">
                  <a:pos x="0" y="1256"/>
                </a:cxn>
                <a:cxn ang="0">
                  <a:pos x="1710" y="1256"/>
                </a:cxn>
                <a:cxn ang="0">
                  <a:pos x="1710" y="1440"/>
                </a:cxn>
                <a:cxn ang="0">
                  <a:pos x="2280" y="720"/>
                </a:cxn>
                <a:cxn ang="0">
                  <a:pos x="1710" y="0"/>
                </a:cxn>
                <a:cxn ang="0">
                  <a:pos x="1710" y="183"/>
                </a:cxn>
              </a:cxnLst>
              <a:rect l="0" t="0" r="r" b="b"/>
              <a:pathLst>
                <a:path w="2280" h="1440">
                  <a:moveTo>
                    <a:pt x="1710" y="183"/>
                  </a:moveTo>
                  <a:lnTo>
                    <a:pt x="0" y="183"/>
                  </a:lnTo>
                  <a:lnTo>
                    <a:pt x="423" y="720"/>
                  </a:lnTo>
                  <a:lnTo>
                    <a:pt x="0" y="1256"/>
                  </a:lnTo>
                  <a:lnTo>
                    <a:pt x="1710" y="1256"/>
                  </a:lnTo>
                  <a:lnTo>
                    <a:pt x="1710" y="1440"/>
                  </a:lnTo>
                  <a:lnTo>
                    <a:pt x="2280" y="720"/>
                  </a:lnTo>
                  <a:lnTo>
                    <a:pt x="1710" y="0"/>
                  </a:lnTo>
                  <a:lnTo>
                    <a:pt x="1710" y="18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2" name="Freeform 14"/>
            <p:cNvSpPr>
              <a:spLocks/>
            </p:cNvSpPr>
            <p:nvPr/>
          </p:nvSpPr>
          <p:spPr bwMode="auto">
            <a:xfrm>
              <a:off x="7159" y="5746"/>
              <a:ext cx="2280" cy="1440"/>
            </a:xfrm>
            <a:custGeom>
              <a:avLst/>
              <a:gdLst/>
              <a:ahLst/>
              <a:cxnLst>
                <a:cxn ang="0">
                  <a:pos x="1710" y="0"/>
                </a:cxn>
                <a:cxn ang="0">
                  <a:pos x="1710" y="183"/>
                </a:cxn>
                <a:cxn ang="0">
                  <a:pos x="0" y="183"/>
                </a:cxn>
                <a:cxn ang="0">
                  <a:pos x="423" y="720"/>
                </a:cxn>
                <a:cxn ang="0">
                  <a:pos x="0" y="1256"/>
                </a:cxn>
                <a:cxn ang="0">
                  <a:pos x="1710" y="1256"/>
                </a:cxn>
                <a:cxn ang="0">
                  <a:pos x="1710" y="1440"/>
                </a:cxn>
                <a:cxn ang="0">
                  <a:pos x="2280" y="720"/>
                </a:cxn>
                <a:cxn ang="0">
                  <a:pos x="1710" y="0"/>
                </a:cxn>
              </a:cxnLst>
              <a:rect l="0" t="0" r="r" b="b"/>
              <a:pathLst>
                <a:path w="2280" h="1440">
                  <a:moveTo>
                    <a:pt x="1710" y="0"/>
                  </a:moveTo>
                  <a:lnTo>
                    <a:pt x="1710" y="183"/>
                  </a:lnTo>
                  <a:lnTo>
                    <a:pt x="0" y="183"/>
                  </a:lnTo>
                  <a:lnTo>
                    <a:pt x="423" y="720"/>
                  </a:lnTo>
                  <a:lnTo>
                    <a:pt x="0" y="1256"/>
                  </a:lnTo>
                  <a:lnTo>
                    <a:pt x="1710" y="1256"/>
                  </a:lnTo>
                  <a:lnTo>
                    <a:pt x="1710" y="1440"/>
                  </a:lnTo>
                  <a:lnTo>
                    <a:pt x="2280" y="720"/>
                  </a:lnTo>
                  <a:lnTo>
                    <a:pt x="1710" y="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3" name="Freeform 15"/>
            <p:cNvSpPr>
              <a:spLocks/>
            </p:cNvSpPr>
            <p:nvPr/>
          </p:nvSpPr>
          <p:spPr bwMode="auto">
            <a:xfrm>
              <a:off x="9126" y="5746"/>
              <a:ext cx="2386" cy="1440"/>
            </a:xfrm>
            <a:custGeom>
              <a:avLst/>
              <a:gdLst/>
              <a:ahLst/>
              <a:cxnLst>
                <a:cxn ang="0">
                  <a:pos x="1817" y="183"/>
                </a:cxn>
                <a:cxn ang="0">
                  <a:pos x="0" y="183"/>
                </a:cxn>
                <a:cxn ang="0">
                  <a:pos x="423" y="720"/>
                </a:cxn>
                <a:cxn ang="0">
                  <a:pos x="0" y="1256"/>
                </a:cxn>
                <a:cxn ang="0">
                  <a:pos x="1817" y="1256"/>
                </a:cxn>
                <a:cxn ang="0">
                  <a:pos x="1817" y="1440"/>
                </a:cxn>
                <a:cxn ang="0">
                  <a:pos x="2386" y="720"/>
                </a:cxn>
                <a:cxn ang="0">
                  <a:pos x="1817" y="0"/>
                </a:cxn>
                <a:cxn ang="0">
                  <a:pos x="1817" y="183"/>
                </a:cxn>
              </a:cxnLst>
              <a:rect l="0" t="0" r="r" b="b"/>
              <a:pathLst>
                <a:path w="2386" h="1440">
                  <a:moveTo>
                    <a:pt x="1817" y="183"/>
                  </a:moveTo>
                  <a:lnTo>
                    <a:pt x="0" y="183"/>
                  </a:lnTo>
                  <a:lnTo>
                    <a:pt x="423" y="720"/>
                  </a:lnTo>
                  <a:lnTo>
                    <a:pt x="0" y="1256"/>
                  </a:lnTo>
                  <a:lnTo>
                    <a:pt x="1817" y="1256"/>
                  </a:lnTo>
                  <a:lnTo>
                    <a:pt x="1817" y="1440"/>
                  </a:lnTo>
                  <a:lnTo>
                    <a:pt x="2386" y="720"/>
                  </a:lnTo>
                  <a:lnTo>
                    <a:pt x="1817" y="0"/>
                  </a:lnTo>
                  <a:lnTo>
                    <a:pt x="1817" y="18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4" name="Freeform 16"/>
            <p:cNvSpPr>
              <a:spLocks/>
            </p:cNvSpPr>
            <p:nvPr/>
          </p:nvSpPr>
          <p:spPr bwMode="auto">
            <a:xfrm>
              <a:off x="9126" y="5746"/>
              <a:ext cx="2386" cy="1440"/>
            </a:xfrm>
            <a:custGeom>
              <a:avLst/>
              <a:gdLst/>
              <a:ahLst/>
              <a:cxnLst>
                <a:cxn ang="0">
                  <a:pos x="1817" y="0"/>
                </a:cxn>
                <a:cxn ang="0">
                  <a:pos x="1817" y="183"/>
                </a:cxn>
                <a:cxn ang="0">
                  <a:pos x="0" y="183"/>
                </a:cxn>
                <a:cxn ang="0">
                  <a:pos x="423" y="720"/>
                </a:cxn>
                <a:cxn ang="0">
                  <a:pos x="0" y="1256"/>
                </a:cxn>
                <a:cxn ang="0">
                  <a:pos x="1817" y="1256"/>
                </a:cxn>
                <a:cxn ang="0">
                  <a:pos x="1817" y="1440"/>
                </a:cxn>
                <a:cxn ang="0">
                  <a:pos x="2386" y="720"/>
                </a:cxn>
                <a:cxn ang="0">
                  <a:pos x="1817" y="0"/>
                </a:cxn>
              </a:cxnLst>
              <a:rect l="0" t="0" r="r" b="b"/>
              <a:pathLst>
                <a:path w="2386" h="1440">
                  <a:moveTo>
                    <a:pt x="1817" y="0"/>
                  </a:moveTo>
                  <a:lnTo>
                    <a:pt x="1817" y="183"/>
                  </a:lnTo>
                  <a:lnTo>
                    <a:pt x="0" y="183"/>
                  </a:lnTo>
                  <a:lnTo>
                    <a:pt x="423" y="720"/>
                  </a:lnTo>
                  <a:lnTo>
                    <a:pt x="0" y="1256"/>
                  </a:lnTo>
                  <a:lnTo>
                    <a:pt x="1817" y="1256"/>
                  </a:lnTo>
                  <a:lnTo>
                    <a:pt x="1817" y="1440"/>
                  </a:lnTo>
                  <a:lnTo>
                    <a:pt x="2386" y="720"/>
                  </a:lnTo>
                  <a:lnTo>
                    <a:pt x="1817" y="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5" name="Freeform 17"/>
            <p:cNvSpPr>
              <a:spLocks/>
            </p:cNvSpPr>
            <p:nvPr/>
          </p:nvSpPr>
          <p:spPr bwMode="auto">
            <a:xfrm>
              <a:off x="1141" y="6872"/>
              <a:ext cx="10371" cy="1302"/>
            </a:xfrm>
            <a:custGeom>
              <a:avLst/>
              <a:gdLst/>
              <a:ahLst/>
              <a:cxnLst>
                <a:cxn ang="0">
                  <a:pos x="5185" y="0"/>
                </a:cxn>
                <a:cxn ang="0">
                  <a:pos x="0" y="1302"/>
                </a:cxn>
                <a:cxn ang="0">
                  <a:pos x="10371" y="1302"/>
                </a:cxn>
                <a:cxn ang="0">
                  <a:pos x="5185" y="0"/>
                </a:cxn>
              </a:cxnLst>
              <a:rect l="0" t="0" r="r" b="b"/>
              <a:pathLst>
                <a:path w="10371" h="1302">
                  <a:moveTo>
                    <a:pt x="5185" y="0"/>
                  </a:moveTo>
                  <a:lnTo>
                    <a:pt x="0" y="1302"/>
                  </a:lnTo>
                  <a:lnTo>
                    <a:pt x="10371" y="1302"/>
                  </a:lnTo>
                  <a:lnTo>
                    <a:pt x="5185" y="0"/>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6" name="Freeform 18"/>
            <p:cNvSpPr>
              <a:spLocks/>
            </p:cNvSpPr>
            <p:nvPr/>
          </p:nvSpPr>
          <p:spPr bwMode="auto">
            <a:xfrm>
              <a:off x="1141" y="6872"/>
              <a:ext cx="10371" cy="1302"/>
            </a:xfrm>
            <a:custGeom>
              <a:avLst/>
              <a:gdLst/>
              <a:ahLst/>
              <a:cxnLst>
                <a:cxn ang="0">
                  <a:pos x="5185" y="0"/>
                </a:cxn>
                <a:cxn ang="0">
                  <a:pos x="0" y="1302"/>
                </a:cxn>
                <a:cxn ang="0">
                  <a:pos x="10371" y="1302"/>
                </a:cxn>
                <a:cxn ang="0">
                  <a:pos x="5185" y="0"/>
                </a:cxn>
              </a:cxnLst>
              <a:rect l="0" t="0" r="r" b="b"/>
              <a:pathLst>
                <a:path w="10371" h="1302">
                  <a:moveTo>
                    <a:pt x="5185" y="0"/>
                  </a:moveTo>
                  <a:lnTo>
                    <a:pt x="0" y="1302"/>
                  </a:lnTo>
                  <a:lnTo>
                    <a:pt x="10371" y="1302"/>
                  </a:lnTo>
                  <a:lnTo>
                    <a:pt x="5185" y="0"/>
                  </a:lnTo>
                  <a:close/>
                </a:path>
              </a:pathLst>
            </a:custGeom>
            <a:noFill/>
            <a:ln w="9524">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7" name="Freeform 19"/>
            <p:cNvSpPr>
              <a:spLocks/>
            </p:cNvSpPr>
            <p:nvPr/>
          </p:nvSpPr>
          <p:spPr bwMode="auto">
            <a:xfrm>
              <a:off x="2209" y="8201"/>
              <a:ext cx="2588" cy="1165"/>
            </a:xfrm>
            <a:custGeom>
              <a:avLst/>
              <a:gdLst/>
              <a:ahLst/>
              <a:cxnLst>
                <a:cxn ang="0">
                  <a:pos x="2588" y="1165"/>
                </a:cxn>
                <a:cxn ang="0">
                  <a:pos x="2588" y="235"/>
                </a:cxn>
                <a:cxn ang="0">
                  <a:pos x="1294" y="0"/>
                </a:cxn>
                <a:cxn ang="0">
                  <a:pos x="0" y="235"/>
                </a:cxn>
                <a:cxn ang="0">
                  <a:pos x="0" y="1165"/>
                </a:cxn>
                <a:cxn ang="0">
                  <a:pos x="2588" y="1165"/>
                </a:cxn>
              </a:cxnLst>
              <a:rect l="0" t="0" r="r" b="b"/>
              <a:pathLst>
                <a:path w="2588" h="1165">
                  <a:moveTo>
                    <a:pt x="2588" y="1165"/>
                  </a:moveTo>
                  <a:lnTo>
                    <a:pt x="2588" y="235"/>
                  </a:lnTo>
                  <a:lnTo>
                    <a:pt x="1294" y="0"/>
                  </a:lnTo>
                  <a:lnTo>
                    <a:pt x="0" y="235"/>
                  </a:lnTo>
                  <a:lnTo>
                    <a:pt x="0" y="1165"/>
                  </a:lnTo>
                  <a:lnTo>
                    <a:pt x="2588" y="1165"/>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8" name="Freeform 20"/>
            <p:cNvSpPr>
              <a:spLocks/>
            </p:cNvSpPr>
            <p:nvPr/>
          </p:nvSpPr>
          <p:spPr bwMode="auto">
            <a:xfrm>
              <a:off x="2239" y="8228"/>
              <a:ext cx="2588" cy="1165"/>
            </a:xfrm>
            <a:custGeom>
              <a:avLst/>
              <a:gdLst/>
              <a:ahLst/>
              <a:cxnLst>
                <a:cxn ang="0">
                  <a:pos x="2588" y="1165"/>
                </a:cxn>
                <a:cxn ang="0">
                  <a:pos x="0" y="1165"/>
                </a:cxn>
                <a:cxn ang="0">
                  <a:pos x="0" y="235"/>
                </a:cxn>
                <a:cxn ang="0">
                  <a:pos x="1294" y="0"/>
                </a:cxn>
                <a:cxn ang="0">
                  <a:pos x="2588" y="235"/>
                </a:cxn>
                <a:cxn ang="0">
                  <a:pos x="2588" y="1165"/>
                </a:cxn>
              </a:cxnLst>
              <a:rect l="0" t="0" r="r" b="b"/>
              <a:pathLst>
                <a:path w="2588" h="1165">
                  <a:moveTo>
                    <a:pt x="2588" y="1165"/>
                  </a:moveTo>
                  <a:lnTo>
                    <a:pt x="0" y="1165"/>
                  </a:lnTo>
                  <a:lnTo>
                    <a:pt x="0" y="235"/>
                  </a:lnTo>
                  <a:lnTo>
                    <a:pt x="1294" y="0"/>
                  </a:lnTo>
                  <a:lnTo>
                    <a:pt x="2588" y="235"/>
                  </a:lnTo>
                  <a:lnTo>
                    <a:pt x="2588" y="1165"/>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49" name="Freeform 21"/>
            <p:cNvSpPr>
              <a:spLocks/>
            </p:cNvSpPr>
            <p:nvPr/>
          </p:nvSpPr>
          <p:spPr bwMode="auto">
            <a:xfrm>
              <a:off x="5067" y="8228"/>
              <a:ext cx="2590" cy="1165"/>
            </a:xfrm>
            <a:custGeom>
              <a:avLst/>
              <a:gdLst/>
              <a:ahLst/>
              <a:cxnLst>
                <a:cxn ang="0">
                  <a:pos x="2589" y="1165"/>
                </a:cxn>
                <a:cxn ang="0">
                  <a:pos x="2589" y="235"/>
                </a:cxn>
                <a:cxn ang="0">
                  <a:pos x="1294" y="0"/>
                </a:cxn>
                <a:cxn ang="0">
                  <a:pos x="0" y="235"/>
                </a:cxn>
                <a:cxn ang="0">
                  <a:pos x="0" y="1165"/>
                </a:cxn>
                <a:cxn ang="0">
                  <a:pos x="2589" y="1165"/>
                </a:cxn>
              </a:cxnLst>
              <a:rect l="0" t="0" r="r" b="b"/>
              <a:pathLst>
                <a:path w="2590" h="1165">
                  <a:moveTo>
                    <a:pt x="2589" y="1165"/>
                  </a:moveTo>
                  <a:lnTo>
                    <a:pt x="2589" y="235"/>
                  </a:lnTo>
                  <a:lnTo>
                    <a:pt x="1294" y="0"/>
                  </a:lnTo>
                  <a:lnTo>
                    <a:pt x="0" y="235"/>
                  </a:lnTo>
                  <a:lnTo>
                    <a:pt x="0" y="1165"/>
                  </a:lnTo>
                  <a:lnTo>
                    <a:pt x="2589" y="1165"/>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50" name="Freeform 22"/>
            <p:cNvSpPr>
              <a:spLocks/>
            </p:cNvSpPr>
            <p:nvPr/>
          </p:nvSpPr>
          <p:spPr bwMode="auto">
            <a:xfrm>
              <a:off x="5067" y="8228"/>
              <a:ext cx="2590" cy="1165"/>
            </a:xfrm>
            <a:custGeom>
              <a:avLst/>
              <a:gdLst/>
              <a:ahLst/>
              <a:cxnLst>
                <a:cxn ang="0">
                  <a:pos x="2589" y="1165"/>
                </a:cxn>
                <a:cxn ang="0">
                  <a:pos x="0" y="1165"/>
                </a:cxn>
                <a:cxn ang="0">
                  <a:pos x="0" y="235"/>
                </a:cxn>
                <a:cxn ang="0">
                  <a:pos x="1294" y="0"/>
                </a:cxn>
                <a:cxn ang="0">
                  <a:pos x="2589" y="235"/>
                </a:cxn>
                <a:cxn ang="0">
                  <a:pos x="2589" y="1165"/>
                </a:cxn>
              </a:cxnLst>
              <a:rect l="0" t="0" r="r" b="b"/>
              <a:pathLst>
                <a:path w="2590" h="1165">
                  <a:moveTo>
                    <a:pt x="2589" y="1165"/>
                  </a:moveTo>
                  <a:lnTo>
                    <a:pt x="0" y="1165"/>
                  </a:lnTo>
                  <a:lnTo>
                    <a:pt x="0" y="235"/>
                  </a:lnTo>
                  <a:lnTo>
                    <a:pt x="1294" y="0"/>
                  </a:lnTo>
                  <a:lnTo>
                    <a:pt x="2589" y="235"/>
                  </a:lnTo>
                  <a:lnTo>
                    <a:pt x="2589" y="1165"/>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51" name="Freeform 23"/>
            <p:cNvSpPr>
              <a:spLocks/>
            </p:cNvSpPr>
            <p:nvPr/>
          </p:nvSpPr>
          <p:spPr bwMode="auto">
            <a:xfrm>
              <a:off x="8049" y="8228"/>
              <a:ext cx="2590" cy="1165"/>
            </a:xfrm>
            <a:custGeom>
              <a:avLst/>
              <a:gdLst/>
              <a:ahLst/>
              <a:cxnLst>
                <a:cxn ang="0">
                  <a:pos x="2589" y="1165"/>
                </a:cxn>
                <a:cxn ang="0">
                  <a:pos x="2589" y="235"/>
                </a:cxn>
                <a:cxn ang="0">
                  <a:pos x="1294" y="0"/>
                </a:cxn>
                <a:cxn ang="0">
                  <a:pos x="0" y="235"/>
                </a:cxn>
                <a:cxn ang="0">
                  <a:pos x="0" y="1165"/>
                </a:cxn>
                <a:cxn ang="0">
                  <a:pos x="2589" y="1165"/>
                </a:cxn>
              </a:cxnLst>
              <a:rect l="0" t="0" r="r" b="b"/>
              <a:pathLst>
                <a:path w="2590" h="1165">
                  <a:moveTo>
                    <a:pt x="2589" y="1165"/>
                  </a:moveTo>
                  <a:lnTo>
                    <a:pt x="2589" y="235"/>
                  </a:lnTo>
                  <a:lnTo>
                    <a:pt x="1294" y="0"/>
                  </a:lnTo>
                  <a:lnTo>
                    <a:pt x="0" y="235"/>
                  </a:lnTo>
                  <a:lnTo>
                    <a:pt x="0" y="1165"/>
                  </a:lnTo>
                  <a:lnTo>
                    <a:pt x="2589" y="1165"/>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52" name="Freeform 24"/>
            <p:cNvSpPr>
              <a:spLocks/>
            </p:cNvSpPr>
            <p:nvPr/>
          </p:nvSpPr>
          <p:spPr bwMode="auto">
            <a:xfrm>
              <a:off x="8049" y="8228"/>
              <a:ext cx="2590" cy="1165"/>
            </a:xfrm>
            <a:custGeom>
              <a:avLst/>
              <a:gdLst/>
              <a:ahLst/>
              <a:cxnLst>
                <a:cxn ang="0">
                  <a:pos x="2589" y="1165"/>
                </a:cxn>
                <a:cxn ang="0">
                  <a:pos x="0" y="1165"/>
                </a:cxn>
                <a:cxn ang="0">
                  <a:pos x="0" y="235"/>
                </a:cxn>
                <a:cxn ang="0">
                  <a:pos x="1294" y="0"/>
                </a:cxn>
                <a:cxn ang="0">
                  <a:pos x="2589" y="235"/>
                </a:cxn>
                <a:cxn ang="0">
                  <a:pos x="2589" y="1165"/>
                </a:cxn>
              </a:cxnLst>
              <a:rect l="0" t="0" r="r" b="b"/>
              <a:pathLst>
                <a:path w="2590" h="1165">
                  <a:moveTo>
                    <a:pt x="2589" y="1165"/>
                  </a:moveTo>
                  <a:lnTo>
                    <a:pt x="0" y="1165"/>
                  </a:lnTo>
                  <a:lnTo>
                    <a:pt x="0" y="235"/>
                  </a:lnTo>
                  <a:lnTo>
                    <a:pt x="1294" y="0"/>
                  </a:lnTo>
                  <a:lnTo>
                    <a:pt x="2589" y="235"/>
                  </a:lnTo>
                  <a:lnTo>
                    <a:pt x="2589" y="1165"/>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53" name="Freeform 25"/>
            <p:cNvSpPr>
              <a:spLocks/>
            </p:cNvSpPr>
            <p:nvPr/>
          </p:nvSpPr>
          <p:spPr bwMode="auto">
            <a:xfrm>
              <a:off x="1244" y="5642"/>
              <a:ext cx="10268" cy="1544"/>
            </a:xfrm>
            <a:custGeom>
              <a:avLst/>
              <a:gdLst/>
              <a:ahLst/>
              <a:cxnLst>
                <a:cxn ang="0">
                  <a:pos x="4712" y="2"/>
                </a:cxn>
                <a:cxn ang="0">
                  <a:pos x="3899" y="22"/>
                </a:cxn>
                <a:cxn ang="0">
                  <a:pos x="3135" y="60"/>
                </a:cxn>
                <a:cxn ang="0">
                  <a:pos x="2429" y="115"/>
                </a:cxn>
                <a:cxn ang="0">
                  <a:pos x="1792" y="185"/>
                </a:cxn>
                <a:cxn ang="0">
                  <a:pos x="1235" y="269"/>
                </a:cxn>
                <a:cxn ang="0">
                  <a:pos x="769" y="365"/>
                </a:cxn>
                <a:cxn ang="0">
                  <a:pos x="403" y="471"/>
                </a:cxn>
                <a:cxn ang="0">
                  <a:pos x="149" y="586"/>
                </a:cxn>
                <a:cxn ang="0">
                  <a:pos x="17" y="708"/>
                </a:cxn>
                <a:cxn ang="0">
                  <a:pos x="17" y="835"/>
                </a:cxn>
                <a:cxn ang="0">
                  <a:pos x="149" y="957"/>
                </a:cxn>
                <a:cxn ang="0">
                  <a:pos x="403" y="1072"/>
                </a:cxn>
                <a:cxn ang="0">
                  <a:pos x="769" y="1178"/>
                </a:cxn>
                <a:cxn ang="0">
                  <a:pos x="1235" y="1274"/>
                </a:cxn>
                <a:cxn ang="0">
                  <a:pos x="1792" y="1358"/>
                </a:cxn>
                <a:cxn ang="0">
                  <a:pos x="2429" y="1428"/>
                </a:cxn>
                <a:cxn ang="0">
                  <a:pos x="3135" y="1483"/>
                </a:cxn>
                <a:cxn ang="0">
                  <a:pos x="3899" y="1521"/>
                </a:cxn>
                <a:cxn ang="0">
                  <a:pos x="4712" y="1541"/>
                </a:cxn>
                <a:cxn ang="0">
                  <a:pos x="5554" y="1541"/>
                </a:cxn>
                <a:cxn ang="0">
                  <a:pos x="6367" y="1521"/>
                </a:cxn>
                <a:cxn ang="0">
                  <a:pos x="7132" y="1483"/>
                </a:cxn>
                <a:cxn ang="0">
                  <a:pos x="7838" y="1428"/>
                </a:cxn>
                <a:cxn ang="0">
                  <a:pos x="8475" y="1358"/>
                </a:cxn>
                <a:cxn ang="0">
                  <a:pos x="9032" y="1274"/>
                </a:cxn>
                <a:cxn ang="0">
                  <a:pos x="9499" y="1178"/>
                </a:cxn>
                <a:cxn ang="0">
                  <a:pos x="9865" y="1072"/>
                </a:cxn>
                <a:cxn ang="0">
                  <a:pos x="10119" y="957"/>
                </a:cxn>
                <a:cxn ang="0">
                  <a:pos x="10251" y="835"/>
                </a:cxn>
                <a:cxn ang="0">
                  <a:pos x="10251" y="708"/>
                </a:cxn>
                <a:cxn ang="0">
                  <a:pos x="10119" y="586"/>
                </a:cxn>
                <a:cxn ang="0">
                  <a:pos x="9865" y="471"/>
                </a:cxn>
                <a:cxn ang="0">
                  <a:pos x="9499" y="365"/>
                </a:cxn>
                <a:cxn ang="0">
                  <a:pos x="9032" y="269"/>
                </a:cxn>
                <a:cxn ang="0">
                  <a:pos x="8475" y="185"/>
                </a:cxn>
                <a:cxn ang="0">
                  <a:pos x="7838" y="115"/>
                </a:cxn>
                <a:cxn ang="0">
                  <a:pos x="7132" y="60"/>
                </a:cxn>
                <a:cxn ang="0">
                  <a:pos x="6367" y="22"/>
                </a:cxn>
                <a:cxn ang="0">
                  <a:pos x="5554" y="2"/>
                </a:cxn>
              </a:cxnLst>
              <a:rect l="0" t="0" r="r" b="b"/>
              <a:pathLst>
                <a:path w="10268" h="1544">
                  <a:moveTo>
                    <a:pt x="5133" y="0"/>
                  </a:moveTo>
                  <a:lnTo>
                    <a:pt x="4712" y="2"/>
                  </a:lnTo>
                  <a:lnTo>
                    <a:pt x="4300" y="10"/>
                  </a:lnTo>
                  <a:lnTo>
                    <a:pt x="3899" y="22"/>
                  </a:lnTo>
                  <a:lnTo>
                    <a:pt x="3510" y="39"/>
                  </a:lnTo>
                  <a:lnTo>
                    <a:pt x="3135" y="60"/>
                  </a:lnTo>
                  <a:lnTo>
                    <a:pt x="2774" y="86"/>
                  </a:lnTo>
                  <a:lnTo>
                    <a:pt x="2429" y="115"/>
                  </a:lnTo>
                  <a:lnTo>
                    <a:pt x="2101" y="148"/>
                  </a:lnTo>
                  <a:lnTo>
                    <a:pt x="1792" y="185"/>
                  </a:lnTo>
                  <a:lnTo>
                    <a:pt x="1503" y="226"/>
                  </a:lnTo>
                  <a:lnTo>
                    <a:pt x="1235" y="269"/>
                  </a:lnTo>
                  <a:lnTo>
                    <a:pt x="990" y="315"/>
                  </a:lnTo>
                  <a:lnTo>
                    <a:pt x="769" y="365"/>
                  </a:lnTo>
                  <a:lnTo>
                    <a:pt x="572" y="417"/>
                  </a:lnTo>
                  <a:lnTo>
                    <a:pt x="403" y="471"/>
                  </a:lnTo>
                  <a:lnTo>
                    <a:pt x="261" y="527"/>
                  </a:lnTo>
                  <a:lnTo>
                    <a:pt x="149" y="586"/>
                  </a:lnTo>
                  <a:lnTo>
                    <a:pt x="67" y="646"/>
                  </a:lnTo>
                  <a:lnTo>
                    <a:pt x="17" y="708"/>
                  </a:lnTo>
                  <a:lnTo>
                    <a:pt x="0" y="771"/>
                  </a:lnTo>
                  <a:lnTo>
                    <a:pt x="17" y="835"/>
                  </a:lnTo>
                  <a:lnTo>
                    <a:pt x="67" y="897"/>
                  </a:lnTo>
                  <a:lnTo>
                    <a:pt x="149" y="957"/>
                  </a:lnTo>
                  <a:lnTo>
                    <a:pt x="261" y="1016"/>
                  </a:lnTo>
                  <a:lnTo>
                    <a:pt x="403" y="1072"/>
                  </a:lnTo>
                  <a:lnTo>
                    <a:pt x="572" y="1126"/>
                  </a:lnTo>
                  <a:lnTo>
                    <a:pt x="769" y="1178"/>
                  </a:lnTo>
                  <a:lnTo>
                    <a:pt x="990" y="1228"/>
                  </a:lnTo>
                  <a:lnTo>
                    <a:pt x="1235" y="1274"/>
                  </a:lnTo>
                  <a:lnTo>
                    <a:pt x="1503" y="1318"/>
                  </a:lnTo>
                  <a:lnTo>
                    <a:pt x="1792" y="1358"/>
                  </a:lnTo>
                  <a:lnTo>
                    <a:pt x="2101" y="1395"/>
                  </a:lnTo>
                  <a:lnTo>
                    <a:pt x="2429" y="1428"/>
                  </a:lnTo>
                  <a:lnTo>
                    <a:pt x="2774" y="1458"/>
                  </a:lnTo>
                  <a:lnTo>
                    <a:pt x="3135" y="1483"/>
                  </a:lnTo>
                  <a:lnTo>
                    <a:pt x="3510" y="1505"/>
                  </a:lnTo>
                  <a:lnTo>
                    <a:pt x="3899" y="1521"/>
                  </a:lnTo>
                  <a:lnTo>
                    <a:pt x="4300" y="1534"/>
                  </a:lnTo>
                  <a:lnTo>
                    <a:pt x="4712" y="1541"/>
                  </a:lnTo>
                  <a:lnTo>
                    <a:pt x="5133" y="1544"/>
                  </a:lnTo>
                  <a:lnTo>
                    <a:pt x="5554" y="1541"/>
                  </a:lnTo>
                  <a:lnTo>
                    <a:pt x="5966" y="1534"/>
                  </a:lnTo>
                  <a:lnTo>
                    <a:pt x="6367" y="1521"/>
                  </a:lnTo>
                  <a:lnTo>
                    <a:pt x="6756" y="1505"/>
                  </a:lnTo>
                  <a:lnTo>
                    <a:pt x="7132" y="1483"/>
                  </a:lnTo>
                  <a:lnTo>
                    <a:pt x="7493" y="1458"/>
                  </a:lnTo>
                  <a:lnTo>
                    <a:pt x="7838" y="1428"/>
                  </a:lnTo>
                  <a:lnTo>
                    <a:pt x="8166" y="1395"/>
                  </a:lnTo>
                  <a:lnTo>
                    <a:pt x="8475" y="1358"/>
                  </a:lnTo>
                  <a:lnTo>
                    <a:pt x="8764" y="1318"/>
                  </a:lnTo>
                  <a:lnTo>
                    <a:pt x="9032" y="1274"/>
                  </a:lnTo>
                  <a:lnTo>
                    <a:pt x="9277" y="1228"/>
                  </a:lnTo>
                  <a:lnTo>
                    <a:pt x="9499" y="1178"/>
                  </a:lnTo>
                  <a:lnTo>
                    <a:pt x="9695" y="1126"/>
                  </a:lnTo>
                  <a:lnTo>
                    <a:pt x="9865" y="1072"/>
                  </a:lnTo>
                  <a:lnTo>
                    <a:pt x="10006" y="1016"/>
                  </a:lnTo>
                  <a:lnTo>
                    <a:pt x="10119" y="957"/>
                  </a:lnTo>
                  <a:lnTo>
                    <a:pt x="10201" y="897"/>
                  </a:lnTo>
                  <a:lnTo>
                    <a:pt x="10251" y="835"/>
                  </a:lnTo>
                  <a:lnTo>
                    <a:pt x="10268" y="771"/>
                  </a:lnTo>
                  <a:lnTo>
                    <a:pt x="10251" y="708"/>
                  </a:lnTo>
                  <a:lnTo>
                    <a:pt x="10201" y="646"/>
                  </a:lnTo>
                  <a:lnTo>
                    <a:pt x="10119" y="586"/>
                  </a:lnTo>
                  <a:lnTo>
                    <a:pt x="10006" y="527"/>
                  </a:lnTo>
                  <a:lnTo>
                    <a:pt x="9865" y="471"/>
                  </a:lnTo>
                  <a:lnTo>
                    <a:pt x="9695" y="417"/>
                  </a:lnTo>
                  <a:lnTo>
                    <a:pt x="9499" y="365"/>
                  </a:lnTo>
                  <a:lnTo>
                    <a:pt x="9277" y="315"/>
                  </a:lnTo>
                  <a:lnTo>
                    <a:pt x="9032" y="269"/>
                  </a:lnTo>
                  <a:lnTo>
                    <a:pt x="8764" y="226"/>
                  </a:lnTo>
                  <a:lnTo>
                    <a:pt x="8475" y="185"/>
                  </a:lnTo>
                  <a:lnTo>
                    <a:pt x="8166" y="148"/>
                  </a:lnTo>
                  <a:lnTo>
                    <a:pt x="7838" y="115"/>
                  </a:lnTo>
                  <a:lnTo>
                    <a:pt x="7493" y="86"/>
                  </a:lnTo>
                  <a:lnTo>
                    <a:pt x="7132" y="60"/>
                  </a:lnTo>
                  <a:lnTo>
                    <a:pt x="6756" y="39"/>
                  </a:lnTo>
                  <a:lnTo>
                    <a:pt x="6367" y="22"/>
                  </a:lnTo>
                  <a:lnTo>
                    <a:pt x="5966" y="10"/>
                  </a:lnTo>
                  <a:lnTo>
                    <a:pt x="5554" y="2"/>
                  </a:lnTo>
                  <a:lnTo>
                    <a:pt x="5133" y="0"/>
                  </a:lnTo>
                  <a:close/>
                </a:path>
              </a:pathLst>
            </a:custGeom>
            <a:noFill/>
            <a:ln w="28575">
              <a:solidFill>
                <a:srgbClr val="00B04F"/>
              </a:solidFill>
              <a:prstDash val="lgDash"/>
              <a:round/>
              <a:headEnd/>
              <a:tailEnd/>
            </a:ln>
          </p:spPr>
          <p:txBody>
            <a:bodyPr vert="horz" wrap="square" lIns="91440" tIns="45720" rIns="91440" bIns="45720" numCol="1" anchor="t" anchorCtr="0" compatLnSpc="1">
              <a:prstTxWarp prst="textNoShape">
                <a:avLst/>
              </a:prstTxWarp>
            </a:bodyPr>
            <a:lstStyle/>
            <a:p>
              <a:endParaRPr lang="fr-FR"/>
            </a:p>
          </p:txBody>
        </p:sp>
        <p:sp>
          <p:nvSpPr>
            <p:cNvPr id="22554" name="Freeform 26"/>
            <p:cNvSpPr>
              <a:spLocks/>
            </p:cNvSpPr>
            <p:nvPr/>
          </p:nvSpPr>
          <p:spPr bwMode="auto">
            <a:xfrm>
              <a:off x="1244" y="5956"/>
              <a:ext cx="2177" cy="807"/>
            </a:xfrm>
            <a:custGeom>
              <a:avLst/>
              <a:gdLst/>
              <a:ahLst/>
              <a:cxnLst>
                <a:cxn ang="0">
                  <a:pos x="999" y="1"/>
                </a:cxn>
                <a:cxn ang="0">
                  <a:pos x="826" y="11"/>
                </a:cxn>
                <a:cxn ang="0">
                  <a:pos x="664" y="31"/>
                </a:cxn>
                <a:cxn ang="0">
                  <a:pos x="515" y="60"/>
                </a:cxn>
                <a:cxn ang="0">
                  <a:pos x="380" y="96"/>
                </a:cxn>
                <a:cxn ang="0">
                  <a:pos x="261" y="140"/>
                </a:cxn>
                <a:cxn ang="0">
                  <a:pos x="163" y="190"/>
                </a:cxn>
                <a:cxn ang="0">
                  <a:pos x="85" y="246"/>
                </a:cxn>
                <a:cxn ang="0">
                  <a:pos x="31" y="306"/>
                </a:cxn>
                <a:cxn ang="0">
                  <a:pos x="3" y="370"/>
                </a:cxn>
                <a:cxn ang="0">
                  <a:pos x="3" y="436"/>
                </a:cxn>
                <a:cxn ang="0">
                  <a:pos x="31" y="499"/>
                </a:cxn>
                <a:cxn ang="0">
                  <a:pos x="85" y="559"/>
                </a:cxn>
                <a:cxn ang="0">
                  <a:pos x="163" y="615"/>
                </a:cxn>
                <a:cxn ang="0">
                  <a:pos x="261" y="665"/>
                </a:cxn>
                <a:cxn ang="0">
                  <a:pos x="380" y="709"/>
                </a:cxn>
                <a:cxn ang="0">
                  <a:pos x="515" y="745"/>
                </a:cxn>
                <a:cxn ang="0">
                  <a:pos x="664" y="774"/>
                </a:cxn>
                <a:cxn ang="0">
                  <a:pos x="826" y="794"/>
                </a:cxn>
                <a:cxn ang="0">
                  <a:pos x="999" y="805"/>
                </a:cxn>
                <a:cxn ang="0">
                  <a:pos x="1177" y="805"/>
                </a:cxn>
                <a:cxn ang="0">
                  <a:pos x="1349" y="794"/>
                </a:cxn>
                <a:cxn ang="0">
                  <a:pos x="1512" y="774"/>
                </a:cxn>
                <a:cxn ang="0">
                  <a:pos x="1661" y="745"/>
                </a:cxn>
                <a:cxn ang="0">
                  <a:pos x="1796" y="709"/>
                </a:cxn>
                <a:cxn ang="0">
                  <a:pos x="1914" y="665"/>
                </a:cxn>
                <a:cxn ang="0">
                  <a:pos x="2013" y="615"/>
                </a:cxn>
                <a:cxn ang="0">
                  <a:pos x="2091" y="559"/>
                </a:cxn>
                <a:cxn ang="0">
                  <a:pos x="2145" y="499"/>
                </a:cxn>
                <a:cxn ang="0">
                  <a:pos x="2173" y="436"/>
                </a:cxn>
                <a:cxn ang="0">
                  <a:pos x="2173" y="370"/>
                </a:cxn>
                <a:cxn ang="0">
                  <a:pos x="2145" y="306"/>
                </a:cxn>
                <a:cxn ang="0">
                  <a:pos x="2091" y="246"/>
                </a:cxn>
                <a:cxn ang="0">
                  <a:pos x="2013" y="190"/>
                </a:cxn>
                <a:cxn ang="0">
                  <a:pos x="1914" y="140"/>
                </a:cxn>
                <a:cxn ang="0">
                  <a:pos x="1796" y="96"/>
                </a:cxn>
                <a:cxn ang="0">
                  <a:pos x="1661" y="60"/>
                </a:cxn>
                <a:cxn ang="0">
                  <a:pos x="1512" y="31"/>
                </a:cxn>
                <a:cxn ang="0">
                  <a:pos x="1349" y="11"/>
                </a:cxn>
                <a:cxn ang="0">
                  <a:pos x="1177" y="1"/>
                </a:cxn>
              </a:cxnLst>
              <a:rect l="0" t="0" r="r" b="b"/>
              <a:pathLst>
                <a:path w="2177" h="807">
                  <a:moveTo>
                    <a:pt x="1088" y="0"/>
                  </a:moveTo>
                  <a:lnTo>
                    <a:pt x="999" y="1"/>
                  </a:lnTo>
                  <a:lnTo>
                    <a:pt x="911" y="5"/>
                  </a:lnTo>
                  <a:lnTo>
                    <a:pt x="826" y="11"/>
                  </a:lnTo>
                  <a:lnTo>
                    <a:pt x="744" y="20"/>
                  </a:lnTo>
                  <a:lnTo>
                    <a:pt x="664" y="31"/>
                  </a:lnTo>
                  <a:lnTo>
                    <a:pt x="588" y="44"/>
                  </a:lnTo>
                  <a:lnTo>
                    <a:pt x="515" y="60"/>
                  </a:lnTo>
                  <a:lnTo>
                    <a:pt x="445" y="77"/>
                  </a:lnTo>
                  <a:lnTo>
                    <a:pt x="380" y="96"/>
                  </a:lnTo>
                  <a:lnTo>
                    <a:pt x="318" y="117"/>
                  </a:lnTo>
                  <a:lnTo>
                    <a:pt x="261" y="140"/>
                  </a:lnTo>
                  <a:lnTo>
                    <a:pt x="209" y="164"/>
                  </a:lnTo>
                  <a:lnTo>
                    <a:pt x="163" y="190"/>
                  </a:lnTo>
                  <a:lnTo>
                    <a:pt x="121" y="217"/>
                  </a:lnTo>
                  <a:lnTo>
                    <a:pt x="85" y="246"/>
                  </a:lnTo>
                  <a:lnTo>
                    <a:pt x="55" y="275"/>
                  </a:lnTo>
                  <a:lnTo>
                    <a:pt x="31" y="306"/>
                  </a:lnTo>
                  <a:lnTo>
                    <a:pt x="14" y="337"/>
                  </a:lnTo>
                  <a:lnTo>
                    <a:pt x="3" y="370"/>
                  </a:lnTo>
                  <a:lnTo>
                    <a:pt x="0" y="403"/>
                  </a:lnTo>
                  <a:lnTo>
                    <a:pt x="3" y="436"/>
                  </a:lnTo>
                  <a:lnTo>
                    <a:pt x="14" y="468"/>
                  </a:lnTo>
                  <a:lnTo>
                    <a:pt x="31" y="499"/>
                  </a:lnTo>
                  <a:lnTo>
                    <a:pt x="55" y="530"/>
                  </a:lnTo>
                  <a:lnTo>
                    <a:pt x="85" y="559"/>
                  </a:lnTo>
                  <a:lnTo>
                    <a:pt x="121" y="588"/>
                  </a:lnTo>
                  <a:lnTo>
                    <a:pt x="163" y="615"/>
                  </a:lnTo>
                  <a:lnTo>
                    <a:pt x="209" y="641"/>
                  </a:lnTo>
                  <a:lnTo>
                    <a:pt x="261" y="665"/>
                  </a:lnTo>
                  <a:lnTo>
                    <a:pt x="318" y="688"/>
                  </a:lnTo>
                  <a:lnTo>
                    <a:pt x="380" y="709"/>
                  </a:lnTo>
                  <a:lnTo>
                    <a:pt x="445" y="728"/>
                  </a:lnTo>
                  <a:lnTo>
                    <a:pt x="515" y="745"/>
                  </a:lnTo>
                  <a:lnTo>
                    <a:pt x="588" y="761"/>
                  </a:lnTo>
                  <a:lnTo>
                    <a:pt x="664" y="774"/>
                  </a:lnTo>
                  <a:lnTo>
                    <a:pt x="744" y="785"/>
                  </a:lnTo>
                  <a:lnTo>
                    <a:pt x="826" y="794"/>
                  </a:lnTo>
                  <a:lnTo>
                    <a:pt x="911" y="801"/>
                  </a:lnTo>
                  <a:lnTo>
                    <a:pt x="999" y="805"/>
                  </a:lnTo>
                  <a:lnTo>
                    <a:pt x="1088" y="806"/>
                  </a:lnTo>
                  <a:lnTo>
                    <a:pt x="1177" y="805"/>
                  </a:lnTo>
                  <a:lnTo>
                    <a:pt x="1264" y="801"/>
                  </a:lnTo>
                  <a:lnTo>
                    <a:pt x="1349" y="794"/>
                  </a:lnTo>
                  <a:lnTo>
                    <a:pt x="1432" y="785"/>
                  </a:lnTo>
                  <a:lnTo>
                    <a:pt x="1512" y="774"/>
                  </a:lnTo>
                  <a:lnTo>
                    <a:pt x="1588" y="761"/>
                  </a:lnTo>
                  <a:lnTo>
                    <a:pt x="1661" y="745"/>
                  </a:lnTo>
                  <a:lnTo>
                    <a:pt x="1731" y="728"/>
                  </a:lnTo>
                  <a:lnTo>
                    <a:pt x="1796" y="709"/>
                  </a:lnTo>
                  <a:lnTo>
                    <a:pt x="1858" y="688"/>
                  </a:lnTo>
                  <a:lnTo>
                    <a:pt x="1914" y="665"/>
                  </a:lnTo>
                  <a:lnTo>
                    <a:pt x="1966" y="641"/>
                  </a:lnTo>
                  <a:lnTo>
                    <a:pt x="2013" y="615"/>
                  </a:lnTo>
                  <a:lnTo>
                    <a:pt x="2055" y="588"/>
                  </a:lnTo>
                  <a:lnTo>
                    <a:pt x="2091" y="559"/>
                  </a:lnTo>
                  <a:lnTo>
                    <a:pt x="2121" y="530"/>
                  </a:lnTo>
                  <a:lnTo>
                    <a:pt x="2145" y="499"/>
                  </a:lnTo>
                  <a:lnTo>
                    <a:pt x="2162" y="468"/>
                  </a:lnTo>
                  <a:lnTo>
                    <a:pt x="2173" y="436"/>
                  </a:lnTo>
                  <a:lnTo>
                    <a:pt x="2176" y="403"/>
                  </a:lnTo>
                  <a:lnTo>
                    <a:pt x="2173" y="370"/>
                  </a:lnTo>
                  <a:lnTo>
                    <a:pt x="2162" y="337"/>
                  </a:lnTo>
                  <a:lnTo>
                    <a:pt x="2145" y="306"/>
                  </a:lnTo>
                  <a:lnTo>
                    <a:pt x="2121" y="275"/>
                  </a:lnTo>
                  <a:lnTo>
                    <a:pt x="2091" y="246"/>
                  </a:lnTo>
                  <a:lnTo>
                    <a:pt x="2055" y="217"/>
                  </a:lnTo>
                  <a:lnTo>
                    <a:pt x="2013" y="190"/>
                  </a:lnTo>
                  <a:lnTo>
                    <a:pt x="1966" y="164"/>
                  </a:lnTo>
                  <a:lnTo>
                    <a:pt x="1914" y="140"/>
                  </a:lnTo>
                  <a:lnTo>
                    <a:pt x="1858" y="117"/>
                  </a:lnTo>
                  <a:lnTo>
                    <a:pt x="1796" y="96"/>
                  </a:lnTo>
                  <a:lnTo>
                    <a:pt x="1731" y="77"/>
                  </a:lnTo>
                  <a:lnTo>
                    <a:pt x="1661" y="60"/>
                  </a:lnTo>
                  <a:lnTo>
                    <a:pt x="1588" y="44"/>
                  </a:lnTo>
                  <a:lnTo>
                    <a:pt x="1512" y="31"/>
                  </a:lnTo>
                  <a:lnTo>
                    <a:pt x="1432" y="20"/>
                  </a:lnTo>
                  <a:lnTo>
                    <a:pt x="1349" y="11"/>
                  </a:lnTo>
                  <a:lnTo>
                    <a:pt x="1264" y="5"/>
                  </a:lnTo>
                  <a:lnTo>
                    <a:pt x="1177" y="1"/>
                  </a:lnTo>
                  <a:lnTo>
                    <a:pt x="1088" y="0"/>
                  </a:lnTo>
                  <a:close/>
                </a:path>
              </a:pathLst>
            </a:custGeom>
            <a:noFill/>
            <a:ln w="12700">
              <a:solidFill>
                <a:srgbClr val="FF0000"/>
              </a:solidFill>
              <a:prstDash val="lgDash"/>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22613" name="Rectangle 85"/>
          <p:cNvSpPr>
            <a:spLocks noChangeArrowheads="1"/>
          </p:cNvSpPr>
          <p:nvPr/>
        </p:nvSpPr>
        <p:spPr bwMode="auto">
          <a:xfrm>
            <a:off x="357158" y="285729"/>
            <a:ext cx="750838"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8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6" name="Rectangle 85"/>
          <p:cNvSpPr/>
          <p:nvPr/>
        </p:nvSpPr>
        <p:spPr>
          <a:xfrm>
            <a:off x="3643306" y="1214422"/>
            <a:ext cx="5288627" cy="369332"/>
          </a:xfrm>
          <a:prstGeom prst="rect">
            <a:avLst/>
          </a:prstGeom>
        </p:spPr>
        <p:txBody>
          <a:bodyPr wrap="none">
            <a:spAutoFit/>
          </a:bodyPr>
          <a:lstStyle/>
          <a:p>
            <a:pPr lvl="0" eaLnBrk="0" fontAlgn="base" hangingPunct="0">
              <a:spcBef>
                <a:spcPct val="0"/>
              </a:spcBef>
              <a:spcAft>
                <a:spcPct val="0"/>
              </a:spcAft>
            </a:pPr>
            <a:r>
              <a:rPr lang="fr-FR" dirty="0" smtClean="0">
                <a:solidFill>
                  <a:srgbClr val="000000"/>
                </a:solidFill>
                <a:latin typeface="Times New Roman" pitchFamily="18" charset="0"/>
                <a:cs typeface="Times New Roman" pitchFamily="18" charset="0"/>
              </a:rPr>
              <a:t>    Transformation</a:t>
            </a:r>
            <a:r>
              <a:rPr lang="fr-FR" dirty="0">
                <a:solidFill>
                  <a:srgbClr val="000000"/>
                </a:solidFill>
                <a:latin typeface="Times New Roman" pitchFamily="18" charset="0"/>
                <a:cs typeface="Times New Roman" pitchFamily="18" charset="0"/>
              </a:rPr>
              <a:t>	        Vente	</a:t>
            </a:r>
            <a:r>
              <a:rPr lang="fr-FR" dirty="0" smtClean="0">
                <a:solidFill>
                  <a:srgbClr val="000000"/>
                </a:solidFill>
                <a:latin typeface="Times New Roman" pitchFamily="18" charset="0"/>
                <a:cs typeface="Times New Roman" pitchFamily="18" charset="0"/>
              </a:rPr>
              <a:t>Consommation</a:t>
            </a:r>
            <a:endParaRPr lang="fr-FR" dirty="0">
              <a:solidFill>
                <a:srgbClr val="000000"/>
              </a:solidFill>
              <a:latin typeface="Times New Roman" pitchFamily="18" charset="0"/>
              <a:cs typeface="Times New Roman" pitchFamily="18" charset="0"/>
            </a:endParaRPr>
          </a:p>
        </p:txBody>
      </p:sp>
      <p:sp>
        <p:nvSpPr>
          <p:cNvPr id="87" name="Rectangle 86"/>
          <p:cNvSpPr/>
          <p:nvPr/>
        </p:nvSpPr>
        <p:spPr>
          <a:xfrm>
            <a:off x="2428860" y="1142984"/>
            <a:ext cx="1197764" cy="369332"/>
          </a:xfrm>
          <a:prstGeom prst="rect">
            <a:avLst/>
          </a:prstGeom>
        </p:spPr>
        <p:txBody>
          <a:bodyPr wrap="none">
            <a:spAutoFit/>
          </a:bodyPr>
          <a:lstStyle/>
          <a:p>
            <a:r>
              <a:rPr lang="fr-FR" dirty="0" smtClean="0">
                <a:solidFill>
                  <a:srgbClr val="000000"/>
                </a:solidFill>
                <a:latin typeface="Times New Roman" pitchFamily="18" charset="0"/>
                <a:cs typeface="Times New Roman" pitchFamily="18" charset="0"/>
              </a:rPr>
              <a:t>Production</a:t>
            </a:r>
            <a:endParaRPr lang="fr-FR" dirty="0"/>
          </a:p>
        </p:txBody>
      </p:sp>
      <p:sp>
        <p:nvSpPr>
          <p:cNvPr id="22614" name="Rectangle 86"/>
          <p:cNvSpPr>
            <a:spLocks noChangeArrowheads="1"/>
          </p:cNvSpPr>
          <p:nvPr/>
        </p:nvSpPr>
        <p:spPr bwMode="auto">
          <a:xfrm>
            <a:off x="2786050" y="2428868"/>
            <a:ext cx="400052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Support-Services</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9" name="Rectangle 88"/>
          <p:cNvSpPr/>
          <p:nvPr/>
        </p:nvSpPr>
        <p:spPr>
          <a:xfrm>
            <a:off x="1500166" y="3786190"/>
            <a:ext cx="1500539" cy="369332"/>
          </a:xfrm>
          <a:prstGeom prst="rect">
            <a:avLst/>
          </a:prstGeom>
        </p:spPr>
        <p:txBody>
          <a:bodyPr wrap="none">
            <a:spAutoFit/>
          </a:bodyPr>
          <a:lstStyle/>
          <a:p>
            <a:r>
              <a:rPr lang="fr-FR" b="1" dirty="0"/>
              <a:t>Infrastructure</a:t>
            </a:r>
            <a:endParaRPr lang="fr-FR" dirty="0"/>
          </a:p>
        </p:txBody>
      </p:sp>
      <p:sp>
        <p:nvSpPr>
          <p:cNvPr id="90" name="Rectangle 89"/>
          <p:cNvSpPr/>
          <p:nvPr/>
        </p:nvSpPr>
        <p:spPr>
          <a:xfrm>
            <a:off x="4000496" y="3857628"/>
            <a:ext cx="1597040" cy="369332"/>
          </a:xfrm>
          <a:prstGeom prst="rect">
            <a:avLst/>
          </a:prstGeom>
        </p:spPr>
        <p:txBody>
          <a:bodyPr wrap="none">
            <a:spAutoFit/>
          </a:bodyPr>
          <a:lstStyle/>
          <a:p>
            <a:r>
              <a:rPr lang="fr-FR" b="1" dirty="0"/>
              <a:t>Cadre législatif</a:t>
            </a:r>
            <a:endParaRPr lang="fr-FR" dirty="0"/>
          </a:p>
        </p:txBody>
      </p:sp>
      <p:sp>
        <p:nvSpPr>
          <p:cNvPr id="91" name="Rectangle 90"/>
          <p:cNvSpPr/>
          <p:nvPr/>
        </p:nvSpPr>
        <p:spPr>
          <a:xfrm>
            <a:off x="6286512" y="3857628"/>
            <a:ext cx="1949444" cy="369332"/>
          </a:xfrm>
          <a:prstGeom prst="rect">
            <a:avLst/>
          </a:prstGeom>
        </p:spPr>
        <p:txBody>
          <a:bodyPr wrap="none">
            <a:spAutoFit/>
          </a:bodyPr>
          <a:lstStyle/>
          <a:p>
            <a:r>
              <a:rPr lang="fr-FR" b="1" dirty="0"/>
              <a:t>Contexte politique</a:t>
            </a:r>
            <a:endParaRPr lang="fr-FR" dirty="0"/>
          </a:p>
        </p:txBody>
      </p:sp>
      <p:sp>
        <p:nvSpPr>
          <p:cNvPr id="22615" name="Rectangle 87"/>
          <p:cNvSpPr>
            <a:spLocks noChangeArrowheads="1"/>
          </p:cNvSpPr>
          <p:nvPr/>
        </p:nvSpPr>
        <p:spPr bwMode="auto">
          <a:xfrm>
            <a:off x="785786" y="5780782"/>
            <a:ext cx="71438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625600" algn="l"/>
              </a:tabLst>
            </a:pPr>
            <a:r>
              <a:rPr kumimoji="0" lang="fr-FR" sz="1600" b="0"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Niveau micro</a:t>
            </a:r>
            <a:r>
              <a:rPr kumimoji="0" lang="fr-FR"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Au niveau de l’acteur (‘’Operateur de la chaîne’’) </a:t>
            </a:r>
          </a:p>
          <a:p>
            <a:pPr marL="0" marR="0" lvl="0" indent="0" algn="just" defTabSz="914400" rtl="0" eaLnBrk="1" fontAlgn="base" latinLnBrk="0" hangingPunct="1">
              <a:lnSpc>
                <a:spcPct val="100000"/>
              </a:lnSpc>
              <a:spcBef>
                <a:spcPct val="0"/>
              </a:spcBef>
              <a:spcAft>
                <a:spcPct val="0"/>
              </a:spcAft>
              <a:buClrTx/>
              <a:buSzTx/>
              <a:buFontTx/>
              <a:buNone/>
              <a:tabLst>
                <a:tab pos="1625600" algn="l"/>
              </a:tabLst>
            </a:pPr>
            <a:r>
              <a:rPr kumimoji="0" lang="fr-FR" sz="1600" b="0"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Niveau Méso</a:t>
            </a:r>
            <a:r>
              <a:rPr kumimoji="0" lang="fr-FR"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Au niveau de la chaîne (‘’Supporteur de la chaîne)</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625600" algn="l"/>
              </a:tabLst>
            </a:pPr>
            <a:r>
              <a:rPr kumimoji="0" lang="fr-FR" sz="1600" b="0"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Niveau Macro</a:t>
            </a:r>
            <a:r>
              <a:rPr kumimoji="0" lang="fr-FR"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Au niveau des politique et institutionnelle (‘’Facilitateur de la chaîne’’)</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93" name="Rectangle 92"/>
          <p:cNvSpPr/>
          <p:nvPr/>
        </p:nvSpPr>
        <p:spPr>
          <a:xfrm>
            <a:off x="642910" y="1000108"/>
            <a:ext cx="1357306" cy="646331"/>
          </a:xfrm>
          <a:prstGeom prst="rect">
            <a:avLst/>
          </a:prstGeom>
        </p:spPr>
        <p:txBody>
          <a:bodyPr wrap="square">
            <a:spAutoFit/>
          </a:bodyPr>
          <a:lstStyle/>
          <a:p>
            <a:pPr lvl="0" eaLnBrk="0" fontAlgn="base" hangingPunct="0">
              <a:spcBef>
                <a:spcPct val="0"/>
              </a:spcBef>
              <a:spcAft>
                <a:spcPct val="0"/>
              </a:spcAft>
            </a:pPr>
            <a:r>
              <a:rPr lang="fr-FR" dirty="0" smtClean="0">
                <a:solidFill>
                  <a:srgbClr val="000000"/>
                </a:solidFill>
                <a:latin typeface="Times New Roman" pitchFamily="18" charset="0"/>
                <a:cs typeface="Times New Roman" pitchFamily="18" charset="0"/>
              </a:rPr>
              <a:t>Fourniture </a:t>
            </a:r>
          </a:p>
          <a:p>
            <a:pPr lvl="0" eaLnBrk="0" fontAlgn="base" hangingPunct="0">
              <a:spcBef>
                <a:spcPct val="0"/>
              </a:spcBef>
              <a:spcAft>
                <a:spcPct val="0"/>
              </a:spcAft>
            </a:pPr>
            <a:r>
              <a:rPr lang="fr-FR" dirty="0" smtClean="0">
                <a:solidFill>
                  <a:srgbClr val="000000"/>
                </a:solidFill>
                <a:latin typeface="Times New Roman" pitchFamily="18" charset="0"/>
                <a:cs typeface="Times New Roman" pitchFamily="18" charset="0"/>
              </a:rPr>
              <a:t>d’intrant</a:t>
            </a:r>
            <a:endParaRPr lang="fr-FR" dirty="0"/>
          </a:p>
        </p:txBody>
      </p:sp>
      <p:sp>
        <p:nvSpPr>
          <p:cNvPr id="95" name="Rectangle 94"/>
          <p:cNvSpPr/>
          <p:nvPr/>
        </p:nvSpPr>
        <p:spPr>
          <a:xfrm>
            <a:off x="7215206" y="2571745"/>
            <a:ext cx="885179" cy="461665"/>
          </a:xfrm>
          <a:prstGeom prst="rect">
            <a:avLst/>
          </a:prstGeom>
        </p:spPr>
        <p:txBody>
          <a:bodyPr wrap="square">
            <a:spAutoFit/>
          </a:bodyPr>
          <a:lstStyle/>
          <a:p>
            <a:pPr algn="just"/>
            <a:r>
              <a:rPr kumimoji="0" lang="fr-FR" sz="2400" b="1" i="0" u="none" strike="noStrike" cap="none" normalizeH="0" baseline="0" dirty="0" err="1" smtClean="0">
                <a:ln>
                  <a:noFill/>
                </a:ln>
                <a:solidFill>
                  <a:srgbClr val="00B04F"/>
                </a:solidFill>
                <a:effectLst/>
                <a:latin typeface="Times New Roman" pitchFamily="18" charset="0"/>
                <a:ea typeface="Times New Roman" pitchFamily="18" charset="0"/>
                <a:cs typeface="Times New Roman" pitchFamily="18" charset="0"/>
              </a:rPr>
              <a:t>Meso</a:t>
            </a:r>
            <a:endParaRPr lang="fr-FR" sz="2400" dirty="0"/>
          </a:p>
        </p:txBody>
      </p:sp>
      <p:sp>
        <p:nvSpPr>
          <p:cNvPr id="22617" name="Rectangle 89"/>
          <p:cNvSpPr>
            <a:spLocks noChangeArrowheads="1"/>
          </p:cNvSpPr>
          <p:nvPr/>
        </p:nvSpPr>
        <p:spPr bwMode="auto">
          <a:xfrm>
            <a:off x="3929058" y="5072074"/>
            <a:ext cx="107157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006FBF"/>
                </a:solidFill>
                <a:effectLst/>
                <a:latin typeface="Calibri" pitchFamily="34" charset="0"/>
                <a:ea typeface="Times New Roman" pitchFamily="18" charset="0"/>
                <a:cs typeface="Calibri" pitchFamily="34" charset="0"/>
              </a:rPr>
              <a:t>Macro</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98" name="Rectangle 97"/>
          <p:cNvSpPr/>
          <p:nvPr/>
        </p:nvSpPr>
        <p:spPr>
          <a:xfrm>
            <a:off x="2285984" y="0"/>
            <a:ext cx="5222585" cy="523220"/>
          </a:xfrm>
          <a:prstGeom prst="rect">
            <a:avLst/>
          </a:prstGeom>
        </p:spPr>
        <p:txBody>
          <a:bodyPr wrap="square">
            <a:spAutoFit/>
          </a:bodyPr>
          <a:lstStyle/>
          <a:p>
            <a:pPr lvl="0" fontAlgn="base">
              <a:spcBef>
                <a:spcPct val="0"/>
              </a:spcBef>
              <a:spcAft>
                <a:spcPct val="0"/>
              </a:spcAft>
            </a:pPr>
            <a:r>
              <a:rPr kumimoji="0" lang="fr-FR" sz="2800"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Acteurs de la chaîne de valeur</a:t>
            </a:r>
            <a:endParaRPr kumimoji="0" lang="fr-FR" sz="1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Ellipse 48"/>
          <p:cNvSpPr/>
          <p:nvPr/>
        </p:nvSpPr>
        <p:spPr>
          <a:xfrm>
            <a:off x="7286625" y="4500563"/>
            <a:ext cx="1500188"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0243" name="Text Box 18"/>
          <p:cNvSpPr txBox="1">
            <a:spLocks noChangeArrowheads="1"/>
          </p:cNvSpPr>
          <p:nvPr/>
        </p:nvSpPr>
        <p:spPr bwMode="auto">
          <a:xfrm>
            <a:off x="900113" y="1341438"/>
            <a:ext cx="6815137" cy="461962"/>
          </a:xfrm>
          <a:prstGeom prst="rect">
            <a:avLst/>
          </a:prstGeom>
          <a:noFill/>
          <a:ln w="9525">
            <a:noFill/>
            <a:miter lim="800000"/>
            <a:headEnd/>
            <a:tailEnd/>
          </a:ln>
        </p:spPr>
        <p:txBody>
          <a:bodyPr>
            <a:spAutoFit/>
          </a:bodyPr>
          <a:lstStyle/>
          <a:p>
            <a:r>
              <a:rPr lang="fr-FR" sz="2400" b="1" dirty="0"/>
              <a:t>Maillons / fonctions génériques de CVA </a:t>
            </a:r>
          </a:p>
        </p:txBody>
      </p:sp>
      <p:sp>
        <p:nvSpPr>
          <p:cNvPr id="10244" name="Text Box 42"/>
          <p:cNvSpPr txBox="1">
            <a:spLocks noChangeArrowheads="1"/>
          </p:cNvSpPr>
          <p:nvPr/>
        </p:nvSpPr>
        <p:spPr bwMode="auto">
          <a:xfrm>
            <a:off x="1428750" y="71438"/>
            <a:ext cx="6216650" cy="523875"/>
          </a:xfrm>
          <a:prstGeom prst="rect">
            <a:avLst/>
          </a:prstGeom>
          <a:noFill/>
          <a:ln w="9525">
            <a:noFill/>
            <a:miter lim="800000"/>
            <a:headEnd/>
            <a:tailEnd/>
          </a:ln>
        </p:spPr>
        <p:txBody>
          <a:bodyPr>
            <a:spAutoFit/>
          </a:bodyPr>
          <a:lstStyle/>
          <a:p>
            <a:pPr algn="ctr"/>
            <a:r>
              <a:rPr lang="fr-FR" sz="2800" b="1" dirty="0">
                <a:latin typeface="Arial Narrow" pitchFamily="34" charset="0"/>
              </a:rPr>
              <a:t>Concepts de base</a:t>
            </a:r>
          </a:p>
        </p:txBody>
      </p:sp>
      <p:grpSp>
        <p:nvGrpSpPr>
          <p:cNvPr id="2" name="Group 55"/>
          <p:cNvGrpSpPr>
            <a:grpSpLocks/>
          </p:cNvGrpSpPr>
          <p:nvPr/>
        </p:nvGrpSpPr>
        <p:grpSpPr bwMode="auto">
          <a:xfrm>
            <a:off x="900113" y="1916113"/>
            <a:ext cx="7685087" cy="1631950"/>
            <a:chOff x="612" y="1887"/>
            <a:chExt cx="4841" cy="1028"/>
          </a:xfrm>
        </p:grpSpPr>
        <p:grpSp>
          <p:nvGrpSpPr>
            <p:cNvPr id="3" name="Group 56"/>
            <p:cNvGrpSpPr>
              <a:grpSpLocks/>
            </p:cNvGrpSpPr>
            <p:nvPr/>
          </p:nvGrpSpPr>
          <p:grpSpPr bwMode="auto">
            <a:xfrm>
              <a:off x="612" y="1888"/>
              <a:ext cx="1031" cy="1027"/>
              <a:chOff x="579" y="1042"/>
              <a:chExt cx="1031" cy="1027"/>
            </a:xfrm>
          </p:grpSpPr>
          <p:sp>
            <p:nvSpPr>
              <p:cNvPr id="10284" name="Text Box 57"/>
              <p:cNvSpPr txBox="1">
                <a:spLocks noChangeArrowheads="1"/>
              </p:cNvSpPr>
              <p:nvPr/>
            </p:nvSpPr>
            <p:spPr bwMode="auto">
              <a:xfrm>
                <a:off x="829" y="1132"/>
                <a:ext cx="729" cy="326"/>
              </a:xfrm>
              <a:prstGeom prst="rect">
                <a:avLst/>
              </a:prstGeom>
              <a:noFill/>
              <a:ln w="9525">
                <a:noFill/>
                <a:miter lim="800000"/>
                <a:headEnd/>
                <a:tailEnd/>
              </a:ln>
            </p:spPr>
            <p:txBody>
              <a:bodyPr wrap="none">
                <a:spAutoFit/>
              </a:bodyPr>
              <a:lstStyle/>
              <a:p>
                <a:r>
                  <a:rPr lang="fr-FR" sz="1400" b="1"/>
                  <a:t>Intrants</a:t>
                </a:r>
              </a:p>
              <a:p>
                <a:r>
                  <a:rPr lang="fr-FR" sz="1400" b="1"/>
                  <a:t>spécifiques</a:t>
                </a:r>
              </a:p>
            </p:txBody>
          </p:sp>
          <p:sp>
            <p:nvSpPr>
              <p:cNvPr id="10285" name="AutoShape 58"/>
              <p:cNvSpPr>
                <a:spLocks noChangeArrowheads="1"/>
              </p:cNvSpPr>
              <p:nvPr/>
            </p:nvSpPr>
            <p:spPr bwMode="auto">
              <a:xfrm>
                <a:off x="612" y="1042"/>
                <a:ext cx="998" cy="544"/>
              </a:xfrm>
              <a:prstGeom prst="chevron">
                <a:avLst>
                  <a:gd name="adj" fmla="val 45864"/>
                </a:avLst>
              </a:prstGeom>
              <a:noFill/>
              <a:ln w="31750">
                <a:solidFill>
                  <a:schemeClr val="tx1"/>
                </a:solidFill>
                <a:miter lim="800000"/>
                <a:headEnd/>
                <a:tailEnd/>
              </a:ln>
            </p:spPr>
            <p:txBody>
              <a:bodyPr wrap="none" anchor="ctr"/>
              <a:lstStyle/>
              <a:p>
                <a:endParaRPr lang="en-US"/>
              </a:p>
            </p:txBody>
          </p:sp>
          <p:sp>
            <p:nvSpPr>
              <p:cNvPr id="10286" name="Text Box 59"/>
              <p:cNvSpPr txBox="1">
                <a:spLocks noChangeArrowheads="1"/>
              </p:cNvSpPr>
              <p:nvPr/>
            </p:nvSpPr>
            <p:spPr bwMode="auto">
              <a:xfrm>
                <a:off x="579" y="1579"/>
                <a:ext cx="929" cy="490"/>
              </a:xfrm>
              <a:prstGeom prst="rect">
                <a:avLst/>
              </a:prstGeom>
              <a:noFill/>
              <a:ln w="9525">
                <a:noFill/>
                <a:miter lim="800000"/>
                <a:headEnd/>
                <a:tailEnd/>
              </a:ln>
            </p:spPr>
            <p:txBody>
              <a:bodyPr wrap="none">
                <a:spAutoFit/>
              </a:bodyPr>
              <a:lstStyle/>
              <a:p>
                <a:r>
                  <a:rPr lang="fr-FR" sz="1500" b="1"/>
                  <a:t>Fournir</a:t>
                </a:r>
              </a:p>
              <a:p>
                <a:r>
                  <a:rPr lang="fr-FR" sz="1500" b="1"/>
                  <a:t>- équipements</a:t>
                </a:r>
              </a:p>
              <a:p>
                <a:r>
                  <a:rPr lang="fr-FR" sz="1500" b="1"/>
                  <a:t>- intrants</a:t>
                </a:r>
              </a:p>
            </p:txBody>
          </p:sp>
        </p:grpSp>
        <p:grpSp>
          <p:nvGrpSpPr>
            <p:cNvPr id="4" name="Group 60"/>
            <p:cNvGrpSpPr>
              <a:grpSpLocks/>
            </p:cNvGrpSpPr>
            <p:nvPr/>
          </p:nvGrpSpPr>
          <p:grpSpPr bwMode="auto">
            <a:xfrm>
              <a:off x="1597" y="1888"/>
              <a:ext cx="998" cy="1027"/>
              <a:chOff x="1564" y="1042"/>
              <a:chExt cx="998" cy="1027"/>
            </a:xfrm>
          </p:grpSpPr>
          <p:sp>
            <p:nvSpPr>
              <p:cNvPr id="10281" name="Text Box 61"/>
              <p:cNvSpPr txBox="1">
                <a:spLocks noChangeArrowheads="1"/>
              </p:cNvSpPr>
              <p:nvPr/>
            </p:nvSpPr>
            <p:spPr bwMode="auto">
              <a:xfrm>
                <a:off x="1791" y="1212"/>
                <a:ext cx="705" cy="192"/>
              </a:xfrm>
              <a:prstGeom prst="rect">
                <a:avLst/>
              </a:prstGeom>
              <a:noFill/>
              <a:ln w="9525">
                <a:noFill/>
                <a:miter lim="800000"/>
                <a:headEnd/>
                <a:tailEnd/>
              </a:ln>
            </p:spPr>
            <p:txBody>
              <a:bodyPr wrap="none">
                <a:spAutoFit/>
              </a:bodyPr>
              <a:lstStyle/>
              <a:p>
                <a:r>
                  <a:rPr lang="fr-FR" sz="1400" b="1"/>
                  <a:t>Production</a:t>
                </a:r>
              </a:p>
            </p:txBody>
          </p:sp>
          <p:sp>
            <p:nvSpPr>
              <p:cNvPr id="10282" name="AutoShape 62"/>
              <p:cNvSpPr>
                <a:spLocks noChangeArrowheads="1"/>
              </p:cNvSpPr>
              <p:nvPr/>
            </p:nvSpPr>
            <p:spPr bwMode="auto">
              <a:xfrm>
                <a:off x="1564" y="1042"/>
                <a:ext cx="998" cy="544"/>
              </a:xfrm>
              <a:prstGeom prst="chevron">
                <a:avLst>
                  <a:gd name="adj" fmla="val 45864"/>
                </a:avLst>
              </a:prstGeom>
              <a:noFill/>
              <a:ln w="31750">
                <a:solidFill>
                  <a:schemeClr val="tx1"/>
                </a:solidFill>
                <a:miter lim="800000"/>
                <a:headEnd/>
                <a:tailEnd/>
              </a:ln>
            </p:spPr>
            <p:txBody>
              <a:bodyPr wrap="none" anchor="ctr"/>
              <a:lstStyle/>
              <a:p>
                <a:endParaRPr lang="en-US"/>
              </a:p>
            </p:txBody>
          </p:sp>
          <p:sp>
            <p:nvSpPr>
              <p:cNvPr id="10283" name="Text Box 63"/>
              <p:cNvSpPr txBox="1">
                <a:spLocks noChangeArrowheads="1"/>
              </p:cNvSpPr>
              <p:nvPr/>
            </p:nvSpPr>
            <p:spPr bwMode="auto">
              <a:xfrm>
                <a:off x="1606" y="1579"/>
                <a:ext cx="744" cy="490"/>
              </a:xfrm>
              <a:prstGeom prst="rect">
                <a:avLst/>
              </a:prstGeom>
              <a:noFill/>
              <a:ln w="9525">
                <a:noFill/>
                <a:miter lim="800000"/>
                <a:headEnd/>
                <a:tailEnd/>
              </a:ln>
            </p:spPr>
            <p:txBody>
              <a:bodyPr wrap="none">
                <a:spAutoFit/>
              </a:bodyPr>
              <a:lstStyle/>
              <a:p>
                <a:r>
                  <a:rPr lang="fr-FR" sz="1500" b="1"/>
                  <a:t>cultiver</a:t>
                </a:r>
              </a:p>
              <a:p>
                <a:r>
                  <a:rPr lang="fr-FR" sz="1500" b="1"/>
                  <a:t>récolter</a:t>
                </a:r>
              </a:p>
              <a:p>
                <a:r>
                  <a:rPr lang="fr-FR" sz="1500" b="1"/>
                  <a:t>sécher etc.</a:t>
                </a:r>
              </a:p>
            </p:txBody>
          </p:sp>
        </p:grpSp>
        <p:grpSp>
          <p:nvGrpSpPr>
            <p:cNvPr id="5" name="Group 64"/>
            <p:cNvGrpSpPr>
              <a:grpSpLocks/>
            </p:cNvGrpSpPr>
            <p:nvPr/>
          </p:nvGrpSpPr>
          <p:grpSpPr bwMode="auto">
            <a:xfrm>
              <a:off x="2549" y="1888"/>
              <a:ext cx="998" cy="1027"/>
              <a:chOff x="2516" y="1042"/>
              <a:chExt cx="998" cy="1027"/>
            </a:xfrm>
          </p:grpSpPr>
          <p:sp>
            <p:nvSpPr>
              <p:cNvPr id="10278" name="AutoShape 65"/>
              <p:cNvSpPr>
                <a:spLocks noChangeArrowheads="1"/>
              </p:cNvSpPr>
              <p:nvPr/>
            </p:nvSpPr>
            <p:spPr bwMode="auto">
              <a:xfrm>
                <a:off x="2516" y="1042"/>
                <a:ext cx="998" cy="544"/>
              </a:xfrm>
              <a:prstGeom prst="chevron">
                <a:avLst>
                  <a:gd name="adj" fmla="val 45864"/>
                </a:avLst>
              </a:prstGeom>
              <a:noFill/>
              <a:ln w="31750">
                <a:solidFill>
                  <a:schemeClr val="tx1"/>
                </a:solidFill>
                <a:miter lim="800000"/>
                <a:headEnd/>
                <a:tailEnd/>
              </a:ln>
            </p:spPr>
            <p:txBody>
              <a:bodyPr wrap="none" anchor="ctr"/>
              <a:lstStyle/>
              <a:p>
                <a:endParaRPr lang="en-US"/>
              </a:p>
            </p:txBody>
          </p:sp>
          <p:sp>
            <p:nvSpPr>
              <p:cNvPr id="10279" name="Text Box 66"/>
              <p:cNvSpPr txBox="1">
                <a:spLocks noChangeArrowheads="1"/>
              </p:cNvSpPr>
              <p:nvPr/>
            </p:nvSpPr>
            <p:spPr bwMode="auto">
              <a:xfrm>
                <a:off x="2739" y="1132"/>
                <a:ext cx="631" cy="326"/>
              </a:xfrm>
              <a:prstGeom prst="rect">
                <a:avLst/>
              </a:prstGeom>
              <a:noFill/>
              <a:ln w="9525">
                <a:noFill/>
                <a:miter lim="800000"/>
                <a:headEnd/>
                <a:tailEnd/>
              </a:ln>
            </p:spPr>
            <p:txBody>
              <a:bodyPr wrap="none">
                <a:spAutoFit/>
              </a:bodyPr>
              <a:lstStyle/>
              <a:p>
                <a:r>
                  <a:rPr lang="fr-FR" sz="1400" b="1"/>
                  <a:t>Trans-</a:t>
                </a:r>
              </a:p>
              <a:p>
                <a:r>
                  <a:rPr lang="fr-FR" sz="1400" b="1"/>
                  <a:t>formation</a:t>
                </a:r>
              </a:p>
            </p:txBody>
          </p:sp>
          <p:sp>
            <p:nvSpPr>
              <p:cNvPr id="10280" name="Text Box 67"/>
              <p:cNvSpPr txBox="1">
                <a:spLocks noChangeArrowheads="1"/>
              </p:cNvSpPr>
              <p:nvPr/>
            </p:nvSpPr>
            <p:spPr bwMode="auto">
              <a:xfrm>
                <a:off x="2516" y="1579"/>
                <a:ext cx="791" cy="490"/>
              </a:xfrm>
              <a:prstGeom prst="rect">
                <a:avLst/>
              </a:prstGeom>
              <a:noFill/>
              <a:ln w="9525">
                <a:noFill/>
                <a:miter lim="800000"/>
                <a:headEnd/>
                <a:tailEnd/>
              </a:ln>
            </p:spPr>
            <p:txBody>
              <a:bodyPr wrap="none">
                <a:spAutoFit/>
              </a:bodyPr>
              <a:lstStyle/>
              <a:p>
                <a:r>
                  <a:rPr lang="fr-FR" sz="1500" b="1"/>
                  <a:t>classifier</a:t>
                </a:r>
              </a:p>
              <a:p>
                <a:r>
                  <a:rPr lang="fr-FR" sz="1500" b="1"/>
                  <a:t>transformer</a:t>
                </a:r>
              </a:p>
              <a:p>
                <a:r>
                  <a:rPr lang="fr-FR" sz="1500" b="1"/>
                  <a:t>emballer</a:t>
                </a:r>
              </a:p>
            </p:txBody>
          </p:sp>
        </p:grpSp>
        <p:grpSp>
          <p:nvGrpSpPr>
            <p:cNvPr id="6" name="Group 68"/>
            <p:cNvGrpSpPr>
              <a:grpSpLocks/>
            </p:cNvGrpSpPr>
            <p:nvPr/>
          </p:nvGrpSpPr>
          <p:grpSpPr bwMode="auto">
            <a:xfrm>
              <a:off x="3503" y="1888"/>
              <a:ext cx="1044" cy="1027"/>
              <a:chOff x="3470" y="1042"/>
              <a:chExt cx="1044" cy="1027"/>
            </a:xfrm>
          </p:grpSpPr>
          <p:sp>
            <p:nvSpPr>
              <p:cNvPr id="10275" name="AutoShape 69"/>
              <p:cNvSpPr>
                <a:spLocks noChangeArrowheads="1"/>
              </p:cNvSpPr>
              <p:nvPr/>
            </p:nvSpPr>
            <p:spPr bwMode="auto">
              <a:xfrm>
                <a:off x="3470" y="1042"/>
                <a:ext cx="998" cy="544"/>
              </a:xfrm>
              <a:prstGeom prst="chevron">
                <a:avLst>
                  <a:gd name="adj" fmla="val 45864"/>
                </a:avLst>
              </a:prstGeom>
              <a:noFill/>
              <a:ln w="31750">
                <a:solidFill>
                  <a:schemeClr val="tx1"/>
                </a:solidFill>
                <a:miter lim="800000"/>
                <a:headEnd/>
                <a:tailEnd/>
              </a:ln>
            </p:spPr>
            <p:txBody>
              <a:bodyPr wrap="none" anchor="ctr"/>
              <a:lstStyle/>
              <a:p>
                <a:endParaRPr lang="en-US"/>
              </a:p>
            </p:txBody>
          </p:sp>
          <p:sp>
            <p:nvSpPr>
              <p:cNvPr id="10276" name="Text Box 70"/>
              <p:cNvSpPr txBox="1">
                <a:spLocks noChangeArrowheads="1"/>
              </p:cNvSpPr>
              <p:nvPr/>
            </p:nvSpPr>
            <p:spPr bwMode="auto">
              <a:xfrm>
                <a:off x="3522" y="1229"/>
                <a:ext cx="992" cy="194"/>
              </a:xfrm>
              <a:prstGeom prst="rect">
                <a:avLst/>
              </a:prstGeom>
              <a:noFill/>
              <a:ln w="9525">
                <a:noFill/>
                <a:miter lim="800000"/>
                <a:headEnd/>
                <a:tailEnd/>
              </a:ln>
            </p:spPr>
            <p:txBody>
              <a:bodyPr wrap="none">
                <a:spAutoFit/>
              </a:bodyPr>
              <a:lstStyle/>
              <a:p>
                <a:r>
                  <a:rPr lang="fr-FR" sz="1400" b="1" dirty="0" smtClean="0"/>
                  <a:t>Commercialisation</a:t>
                </a:r>
                <a:endParaRPr lang="fr-FR" sz="1400" b="1" dirty="0"/>
              </a:p>
            </p:txBody>
          </p:sp>
          <p:sp>
            <p:nvSpPr>
              <p:cNvPr id="10277" name="Text Box 71"/>
              <p:cNvSpPr txBox="1">
                <a:spLocks noChangeArrowheads="1"/>
              </p:cNvSpPr>
              <p:nvPr/>
            </p:nvSpPr>
            <p:spPr bwMode="auto">
              <a:xfrm>
                <a:off x="3470" y="1579"/>
                <a:ext cx="757" cy="490"/>
              </a:xfrm>
              <a:prstGeom prst="rect">
                <a:avLst/>
              </a:prstGeom>
              <a:noFill/>
              <a:ln w="9525">
                <a:noFill/>
                <a:miter lim="800000"/>
                <a:headEnd/>
                <a:tailEnd/>
              </a:ln>
            </p:spPr>
            <p:txBody>
              <a:bodyPr wrap="none">
                <a:spAutoFit/>
              </a:bodyPr>
              <a:lstStyle/>
              <a:p>
                <a:r>
                  <a:rPr lang="fr-FR" sz="1500" b="1"/>
                  <a:t>transporter</a:t>
                </a:r>
              </a:p>
              <a:p>
                <a:r>
                  <a:rPr lang="fr-FR" sz="1500" b="1"/>
                  <a:t>distribuer</a:t>
                </a:r>
              </a:p>
              <a:p>
                <a:r>
                  <a:rPr lang="fr-FR" sz="1500" b="1"/>
                  <a:t>vendre</a:t>
                </a:r>
              </a:p>
            </p:txBody>
          </p:sp>
        </p:grpSp>
        <p:grpSp>
          <p:nvGrpSpPr>
            <p:cNvPr id="7" name="Group 72"/>
            <p:cNvGrpSpPr>
              <a:grpSpLocks/>
            </p:cNvGrpSpPr>
            <p:nvPr/>
          </p:nvGrpSpPr>
          <p:grpSpPr bwMode="auto">
            <a:xfrm>
              <a:off x="4455" y="1887"/>
              <a:ext cx="998" cy="1028"/>
              <a:chOff x="4422" y="1041"/>
              <a:chExt cx="998" cy="1028"/>
            </a:xfrm>
          </p:grpSpPr>
          <p:sp>
            <p:nvSpPr>
              <p:cNvPr id="10272" name="Text Box 73"/>
              <p:cNvSpPr txBox="1">
                <a:spLocks noChangeArrowheads="1"/>
              </p:cNvSpPr>
              <p:nvPr/>
            </p:nvSpPr>
            <p:spPr bwMode="auto">
              <a:xfrm>
                <a:off x="4694" y="1154"/>
                <a:ext cx="600" cy="326"/>
              </a:xfrm>
              <a:prstGeom prst="rect">
                <a:avLst/>
              </a:prstGeom>
              <a:noFill/>
              <a:ln w="9525">
                <a:noFill/>
                <a:miter lim="800000"/>
                <a:headEnd/>
                <a:tailEnd/>
              </a:ln>
            </p:spPr>
            <p:txBody>
              <a:bodyPr wrap="none">
                <a:spAutoFit/>
              </a:bodyPr>
              <a:lstStyle/>
              <a:p>
                <a:r>
                  <a:rPr lang="fr-FR" sz="1400" b="1"/>
                  <a:t>Consom-</a:t>
                </a:r>
              </a:p>
              <a:p>
                <a:r>
                  <a:rPr lang="fr-FR" sz="1400" b="1"/>
                  <a:t>mation</a:t>
                </a:r>
              </a:p>
            </p:txBody>
          </p:sp>
          <p:sp>
            <p:nvSpPr>
              <p:cNvPr id="10273" name="AutoShape 74"/>
              <p:cNvSpPr>
                <a:spLocks noChangeArrowheads="1"/>
              </p:cNvSpPr>
              <p:nvPr/>
            </p:nvSpPr>
            <p:spPr bwMode="auto">
              <a:xfrm>
                <a:off x="4422" y="1041"/>
                <a:ext cx="998" cy="544"/>
              </a:xfrm>
              <a:prstGeom prst="chevron">
                <a:avLst>
                  <a:gd name="adj" fmla="val 45864"/>
                </a:avLst>
              </a:prstGeom>
              <a:noFill/>
              <a:ln w="31750">
                <a:solidFill>
                  <a:schemeClr val="tx1"/>
                </a:solidFill>
                <a:miter lim="800000"/>
                <a:headEnd/>
                <a:tailEnd/>
              </a:ln>
            </p:spPr>
            <p:txBody>
              <a:bodyPr wrap="none" anchor="ctr"/>
              <a:lstStyle/>
              <a:p>
                <a:endParaRPr lang="en-US"/>
              </a:p>
            </p:txBody>
          </p:sp>
          <p:sp>
            <p:nvSpPr>
              <p:cNvPr id="10274" name="Text Box 75"/>
              <p:cNvSpPr txBox="1">
                <a:spLocks noChangeArrowheads="1"/>
              </p:cNvSpPr>
              <p:nvPr/>
            </p:nvSpPr>
            <p:spPr bwMode="auto">
              <a:xfrm>
                <a:off x="4426" y="1579"/>
                <a:ext cx="797" cy="490"/>
              </a:xfrm>
              <a:prstGeom prst="rect">
                <a:avLst/>
              </a:prstGeom>
              <a:noFill/>
              <a:ln w="9525">
                <a:noFill/>
                <a:miter lim="800000"/>
                <a:headEnd/>
                <a:tailEnd/>
              </a:ln>
            </p:spPr>
            <p:txBody>
              <a:bodyPr wrap="none">
                <a:spAutoFit/>
              </a:bodyPr>
              <a:lstStyle/>
              <a:p>
                <a:r>
                  <a:rPr lang="fr-FR" sz="1500" b="1"/>
                  <a:t>préparer</a:t>
                </a:r>
              </a:p>
              <a:p>
                <a:r>
                  <a:rPr lang="fr-FR" sz="1500" b="1"/>
                  <a:t>consommer</a:t>
                </a:r>
              </a:p>
              <a:p>
                <a:endParaRPr lang="fr-FR" sz="1500" b="1"/>
              </a:p>
            </p:txBody>
          </p:sp>
        </p:grpSp>
      </p:grpSp>
      <p:grpSp>
        <p:nvGrpSpPr>
          <p:cNvPr id="8" name="Group 76"/>
          <p:cNvGrpSpPr>
            <a:grpSpLocks/>
          </p:cNvGrpSpPr>
          <p:nvPr/>
        </p:nvGrpSpPr>
        <p:grpSpPr bwMode="auto">
          <a:xfrm>
            <a:off x="971550" y="3933825"/>
            <a:ext cx="7815263" cy="1441450"/>
            <a:chOff x="431" y="2704"/>
            <a:chExt cx="4923" cy="908"/>
          </a:xfrm>
        </p:grpSpPr>
        <p:sp>
          <p:nvSpPr>
            <p:cNvPr id="10253" name="Text Box 77"/>
            <p:cNvSpPr txBox="1">
              <a:spLocks noChangeArrowheads="1"/>
            </p:cNvSpPr>
            <p:nvPr/>
          </p:nvSpPr>
          <p:spPr bwMode="auto">
            <a:xfrm>
              <a:off x="431" y="2704"/>
              <a:ext cx="4923" cy="291"/>
            </a:xfrm>
            <a:prstGeom prst="rect">
              <a:avLst/>
            </a:prstGeom>
            <a:noFill/>
            <a:ln w="9525">
              <a:noFill/>
              <a:miter lim="800000"/>
              <a:headEnd/>
              <a:tailEnd/>
            </a:ln>
          </p:spPr>
          <p:txBody>
            <a:bodyPr>
              <a:spAutoFit/>
            </a:bodyPr>
            <a:lstStyle/>
            <a:p>
              <a:r>
                <a:rPr lang="fr-FR" sz="2400" b="1" dirty="0"/>
                <a:t>Les catégories d‘acteurs de </a:t>
              </a:r>
              <a:r>
                <a:rPr lang="fr-FR" sz="2400" b="1" dirty="0" smtClean="0"/>
                <a:t>la chaine </a:t>
              </a:r>
              <a:r>
                <a:rPr lang="fr-FR" sz="2400" b="1" dirty="0"/>
                <a:t>et leurs relations:</a:t>
              </a:r>
            </a:p>
          </p:txBody>
        </p:sp>
        <p:sp>
          <p:nvSpPr>
            <p:cNvPr id="10254" name="Rectangle 78"/>
            <p:cNvSpPr>
              <a:spLocks noChangeArrowheads="1"/>
            </p:cNvSpPr>
            <p:nvPr/>
          </p:nvSpPr>
          <p:spPr bwMode="auto">
            <a:xfrm>
              <a:off x="2471" y="3090"/>
              <a:ext cx="726" cy="522"/>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0255" name="Rectangle 79"/>
            <p:cNvSpPr>
              <a:spLocks noChangeArrowheads="1"/>
            </p:cNvSpPr>
            <p:nvPr/>
          </p:nvSpPr>
          <p:spPr bwMode="auto">
            <a:xfrm>
              <a:off x="1519" y="3090"/>
              <a:ext cx="710" cy="522"/>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0256" name="Rectangle 81"/>
            <p:cNvSpPr>
              <a:spLocks noChangeArrowheads="1"/>
            </p:cNvSpPr>
            <p:nvPr/>
          </p:nvSpPr>
          <p:spPr bwMode="auto">
            <a:xfrm>
              <a:off x="3424" y="3090"/>
              <a:ext cx="726" cy="522"/>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0257" name="Rectangle 82"/>
            <p:cNvSpPr>
              <a:spLocks noChangeArrowheads="1"/>
            </p:cNvSpPr>
            <p:nvPr/>
          </p:nvSpPr>
          <p:spPr bwMode="auto">
            <a:xfrm>
              <a:off x="487" y="3090"/>
              <a:ext cx="793" cy="522"/>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0258" name="Text Box 83"/>
            <p:cNvSpPr txBox="1">
              <a:spLocks noChangeArrowheads="1"/>
            </p:cNvSpPr>
            <p:nvPr/>
          </p:nvSpPr>
          <p:spPr bwMode="auto">
            <a:xfrm>
              <a:off x="499" y="3122"/>
              <a:ext cx="830" cy="465"/>
            </a:xfrm>
            <a:prstGeom prst="rect">
              <a:avLst/>
            </a:prstGeom>
            <a:noFill/>
            <a:ln w="9525">
              <a:noFill/>
              <a:miter lim="800000"/>
              <a:headEnd/>
              <a:tailEnd/>
            </a:ln>
          </p:spPr>
          <p:txBody>
            <a:bodyPr wrap="none">
              <a:spAutoFit/>
            </a:bodyPr>
            <a:lstStyle/>
            <a:p>
              <a:r>
                <a:rPr lang="fr-FR" sz="1400" b="1" i="1"/>
                <a:t>Fournisseurs</a:t>
              </a:r>
            </a:p>
            <a:p>
              <a:r>
                <a:rPr lang="fr-FR" sz="1400" b="1" i="1"/>
                <a:t>d’intrants</a:t>
              </a:r>
            </a:p>
            <a:p>
              <a:r>
                <a:rPr lang="fr-FR" sz="1400" b="1" i="1" u="sng"/>
                <a:t>spécifiques</a:t>
              </a:r>
            </a:p>
          </p:txBody>
        </p:sp>
        <p:sp>
          <p:nvSpPr>
            <p:cNvPr id="10259" name="Text Box 84"/>
            <p:cNvSpPr txBox="1">
              <a:spLocks noChangeArrowheads="1"/>
            </p:cNvSpPr>
            <p:nvPr/>
          </p:nvSpPr>
          <p:spPr bwMode="auto">
            <a:xfrm>
              <a:off x="1516" y="3122"/>
              <a:ext cx="774" cy="326"/>
            </a:xfrm>
            <a:prstGeom prst="rect">
              <a:avLst/>
            </a:prstGeom>
            <a:noFill/>
            <a:ln w="9525">
              <a:noFill/>
              <a:miter lim="800000"/>
              <a:headEnd/>
              <a:tailEnd/>
            </a:ln>
          </p:spPr>
          <p:txBody>
            <a:bodyPr wrap="none">
              <a:spAutoFit/>
            </a:bodyPr>
            <a:lstStyle/>
            <a:p>
              <a:r>
                <a:rPr lang="fr-FR" sz="1400" b="1" i="1"/>
                <a:t>Producteurs</a:t>
              </a:r>
            </a:p>
            <a:p>
              <a:r>
                <a:rPr lang="fr-FR" sz="1400" b="1" i="1"/>
                <a:t>primaires </a:t>
              </a:r>
            </a:p>
          </p:txBody>
        </p:sp>
        <p:sp>
          <p:nvSpPr>
            <p:cNvPr id="10260" name="Text Box 85"/>
            <p:cNvSpPr txBox="1">
              <a:spLocks noChangeArrowheads="1"/>
            </p:cNvSpPr>
            <p:nvPr/>
          </p:nvSpPr>
          <p:spPr bwMode="auto">
            <a:xfrm>
              <a:off x="3436" y="3122"/>
              <a:ext cx="693" cy="326"/>
            </a:xfrm>
            <a:prstGeom prst="rect">
              <a:avLst/>
            </a:prstGeom>
            <a:noFill/>
            <a:ln w="9525">
              <a:noFill/>
              <a:miter lim="800000"/>
              <a:headEnd/>
              <a:tailEnd/>
            </a:ln>
          </p:spPr>
          <p:txBody>
            <a:bodyPr wrap="none">
              <a:spAutoFit/>
            </a:bodyPr>
            <a:lstStyle/>
            <a:p>
              <a:r>
                <a:rPr lang="fr-FR" sz="1400" b="1" i="1"/>
                <a:t>Grossistes</a:t>
              </a:r>
            </a:p>
            <a:p>
              <a:r>
                <a:rPr lang="fr-FR" sz="1400" b="1" i="1"/>
                <a:t>Détaillants</a:t>
              </a:r>
            </a:p>
          </p:txBody>
        </p:sp>
        <p:sp>
          <p:nvSpPr>
            <p:cNvPr id="10261" name="Text Box 87"/>
            <p:cNvSpPr txBox="1">
              <a:spLocks noChangeArrowheads="1"/>
            </p:cNvSpPr>
            <p:nvPr/>
          </p:nvSpPr>
          <p:spPr bwMode="auto">
            <a:xfrm>
              <a:off x="2493" y="3122"/>
              <a:ext cx="735" cy="460"/>
            </a:xfrm>
            <a:prstGeom prst="rect">
              <a:avLst/>
            </a:prstGeom>
            <a:noFill/>
            <a:ln w="9525">
              <a:noFill/>
              <a:miter lim="800000"/>
              <a:headEnd/>
              <a:tailEnd/>
            </a:ln>
          </p:spPr>
          <p:txBody>
            <a:bodyPr wrap="none">
              <a:spAutoFit/>
            </a:bodyPr>
            <a:lstStyle/>
            <a:p>
              <a:r>
                <a:rPr lang="fr-FR" sz="1400" b="1" i="1"/>
                <a:t>Centres</a:t>
              </a:r>
            </a:p>
            <a:p>
              <a:r>
                <a:rPr lang="fr-FR" sz="1400" b="1" i="1"/>
                <a:t>logistiques,</a:t>
              </a:r>
            </a:p>
            <a:p>
              <a:r>
                <a:rPr lang="fr-FR" sz="1400" b="1" i="1"/>
                <a:t>Industries</a:t>
              </a:r>
            </a:p>
          </p:txBody>
        </p:sp>
        <p:sp>
          <p:nvSpPr>
            <p:cNvPr id="10262" name="Line 88"/>
            <p:cNvSpPr>
              <a:spLocks noChangeShapeType="1"/>
            </p:cNvSpPr>
            <p:nvPr/>
          </p:nvSpPr>
          <p:spPr bwMode="auto">
            <a:xfrm>
              <a:off x="1293" y="3340"/>
              <a:ext cx="226" cy="0"/>
            </a:xfrm>
            <a:prstGeom prst="line">
              <a:avLst/>
            </a:prstGeom>
            <a:noFill/>
            <a:ln w="50800">
              <a:solidFill>
                <a:schemeClr val="tx1"/>
              </a:solidFill>
              <a:round/>
              <a:headEnd/>
              <a:tailEnd type="triangle" w="med" len="med"/>
            </a:ln>
          </p:spPr>
          <p:txBody>
            <a:bodyPr/>
            <a:lstStyle/>
            <a:p>
              <a:endParaRPr lang="fr-FR"/>
            </a:p>
          </p:txBody>
        </p:sp>
        <p:sp>
          <p:nvSpPr>
            <p:cNvPr id="10263" name="Line 89"/>
            <p:cNvSpPr>
              <a:spLocks noChangeShapeType="1"/>
            </p:cNvSpPr>
            <p:nvPr/>
          </p:nvSpPr>
          <p:spPr bwMode="auto">
            <a:xfrm>
              <a:off x="2245" y="3340"/>
              <a:ext cx="226" cy="0"/>
            </a:xfrm>
            <a:prstGeom prst="line">
              <a:avLst/>
            </a:prstGeom>
            <a:noFill/>
            <a:ln w="50800">
              <a:solidFill>
                <a:schemeClr val="tx1"/>
              </a:solidFill>
              <a:round/>
              <a:headEnd/>
              <a:tailEnd type="triangle" w="med" len="med"/>
            </a:ln>
          </p:spPr>
          <p:txBody>
            <a:bodyPr/>
            <a:lstStyle/>
            <a:p>
              <a:endParaRPr lang="fr-FR"/>
            </a:p>
          </p:txBody>
        </p:sp>
        <p:sp>
          <p:nvSpPr>
            <p:cNvPr id="10264" name="Line 90"/>
            <p:cNvSpPr>
              <a:spLocks noChangeShapeType="1"/>
            </p:cNvSpPr>
            <p:nvPr/>
          </p:nvSpPr>
          <p:spPr bwMode="auto">
            <a:xfrm>
              <a:off x="3197" y="3340"/>
              <a:ext cx="226" cy="0"/>
            </a:xfrm>
            <a:prstGeom prst="line">
              <a:avLst/>
            </a:prstGeom>
            <a:noFill/>
            <a:ln w="50800">
              <a:solidFill>
                <a:schemeClr val="tx1"/>
              </a:solidFill>
              <a:round/>
              <a:headEnd/>
              <a:tailEnd type="triangle" w="med" len="med"/>
            </a:ln>
          </p:spPr>
          <p:txBody>
            <a:bodyPr/>
            <a:lstStyle/>
            <a:p>
              <a:endParaRPr lang="fr-FR"/>
            </a:p>
          </p:txBody>
        </p:sp>
        <p:sp>
          <p:nvSpPr>
            <p:cNvPr id="10265" name="Line 91"/>
            <p:cNvSpPr>
              <a:spLocks noChangeShapeType="1"/>
            </p:cNvSpPr>
            <p:nvPr/>
          </p:nvSpPr>
          <p:spPr bwMode="auto">
            <a:xfrm>
              <a:off x="4150" y="3340"/>
              <a:ext cx="226" cy="0"/>
            </a:xfrm>
            <a:prstGeom prst="line">
              <a:avLst/>
            </a:prstGeom>
            <a:noFill/>
            <a:ln w="50800">
              <a:solidFill>
                <a:schemeClr val="tx1"/>
              </a:solidFill>
              <a:round/>
              <a:headEnd/>
              <a:tailEnd type="triangle" w="med" len="med"/>
            </a:ln>
          </p:spPr>
          <p:txBody>
            <a:bodyPr/>
            <a:lstStyle/>
            <a:p>
              <a:endParaRPr lang="fr-FR"/>
            </a:p>
          </p:txBody>
        </p:sp>
        <p:sp>
          <p:nvSpPr>
            <p:cNvPr id="10266" name="Text Box 86"/>
            <p:cNvSpPr txBox="1">
              <a:spLocks noChangeArrowheads="1"/>
            </p:cNvSpPr>
            <p:nvPr/>
          </p:nvSpPr>
          <p:spPr bwMode="auto">
            <a:xfrm>
              <a:off x="4544" y="3106"/>
              <a:ext cx="667" cy="460"/>
            </a:xfrm>
            <a:prstGeom prst="rect">
              <a:avLst/>
            </a:prstGeom>
            <a:noFill/>
            <a:ln w="9525">
              <a:noFill/>
              <a:miter lim="800000"/>
              <a:headEnd/>
              <a:tailEnd/>
            </a:ln>
          </p:spPr>
          <p:txBody>
            <a:bodyPr wrap="none">
              <a:spAutoFit/>
            </a:bodyPr>
            <a:lstStyle/>
            <a:p>
              <a:r>
                <a:rPr lang="fr-FR" sz="1400" b="1" i="1"/>
                <a:t>Consom-</a:t>
              </a:r>
            </a:p>
            <a:p>
              <a:r>
                <a:rPr lang="fr-FR" sz="1400" b="1" i="1"/>
                <a:t>mateurs</a:t>
              </a:r>
            </a:p>
            <a:p>
              <a:r>
                <a:rPr lang="fr-FR" sz="1400" b="1" i="1"/>
                <a:t>hôtels etc.</a:t>
              </a:r>
            </a:p>
          </p:txBody>
        </p:sp>
      </p:grpSp>
      <p:pic>
        <p:nvPicPr>
          <p:cNvPr id="42" name="Picture 9"/>
          <p:cNvPicPr>
            <a:picLocks noChangeAspect="1" noChangeArrowheads="1"/>
          </p:cNvPicPr>
          <p:nvPr/>
        </p:nvPicPr>
        <p:blipFill>
          <a:blip r:embed="rId2"/>
          <a:srcRect/>
          <a:stretch>
            <a:fillRect/>
          </a:stretch>
        </p:blipFill>
        <p:spPr bwMode="auto">
          <a:xfrm>
            <a:off x="7643834" y="5857892"/>
            <a:ext cx="981075" cy="7429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24744"/>
            <a:ext cx="8229600" cy="3168352"/>
          </a:xfrm>
        </p:spPr>
        <p:txBody>
          <a:bodyPr>
            <a:normAutofit/>
          </a:bodyPr>
          <a:lstStyle/>
          <a:p>
            <a:r>
              <a:rPr lang="fr-FR" sz="5400" dirty="0" smtClean="0"/>
              <a:t> </a:t>
            </a:r>
            <a:r>
              <a:rPr lang="fr-FR" sz="4000" b="1" dirty="0" smtClean="0">
                <a:solidFill>
                  <a:schemeClr val="dk1"/>
                </a:solidFill>
                <a:latin typeface="Arial" pitchFamily="34" charset="0"/>
                <a:cs typeface="Arial" pitchFamily="34" charset="0"/>
              </a:rPr>
              <a:t>ANALYSE D’UNE CVA</a:t>
            </a:r>
            <a:endParaRPr lang="fr-FR" sz="5400" b="1" dirty="0">
              <a:latin typeface="Arial" pitchFamily="34" charset="0"/>
              <a:cs typeface="Arial" pitchFamily="34" charset="0"/>
            </a:endParaRPr>
          </a:p>
        </p:txBody>
      </p:sp>
      <p:pic>
        <p:nvPicPr>
          <p:cNvPr id="4" name="Image 2" descr="http://majoke.com/blog/wp-content/uploads/2008/08/devoir-ecole.gif"/>
          <p:cNvPicPr>
            <a:picLocks noChangeAspect="1" noChangeArrowheads="1"/>
          </p:cNvPicPr>
          <p:nvPr/>
        </p:nvPicPr>
        <p:blipFill>
          <a:blip r:embed="rId2" cstate="print"/>
          <a:srcRect/>
          <a:stretch>
            <a:fillRect/>
          </a:stretch>
        </p:blipFill>
        <p:spPr bwMode="auto">
          <a:xfrm>
            <a:off x="6500826" y="4429132"/>
            <a:ext cx="2448049" cy="1959093"/>
          </a:xfrm>
          <a:prstGeom prst="rect">
            <a:avLst/>
          </a:prstGeom>
          <a:noFill/>
          <a:ln w="9525">
            <a:noFill/>
            <a:miter lim="800000"/>
            <a:headEnd/>
            <a:tailEnd/>
          </a:ln>
        </p:spPr>
      </p:pic>
    </p:spTree>
    <p:extLst>
      <p:ext uri="{BB962C8B-B14F-4D97-AF65-F5344CB8AC3E}">
        <p14:creationId xmlns:p14="http://schemas.microsoft.com/office/powerpoint/2010/main" val="3566509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6"/>
          <p:cNvSpPr>
            <a:spLocks noChangeArrowheads="1"/>
          </p:cNvSpPr>
          <p:nvPr/>
        </p:nvSpPr>
        <p:spPr bwMode="auto">
          <a:xfrm>
            <a:off x="990600" y="1182688"/>
            <a:ext cx="7162800" cy="5486400"/>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a:lstStyle/>
          <a:p>
            <a:pPr fontAlgn="auto">
              <a:spcBef>
                <a:spcPts val="0"/>
              </a:spcBef>
              <a:spcAft>
                <a:spcPts val="0"/>
              </a:spcAft>
              <a:defRPr/>
            </a:pPr>
            <a:endParaRPr lang="fr-FR"/>
          </a:p>
        </p:txBody>
      </p:sp>
      <p:sp>
        <p:nvSpPr>
          <p:cNvPr id="9" name="Forme libre 8"/>
          <p:cNvSpPr/>
          <p:nvPr/>
        </p:nvSpPr>
        <p:spPr bwMode="auto">
          <a:xfrm rot="17320488">
            <a:off x="6111876" y="1774825"/>
            <a:ext cx="763587" cy="1223963"/>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fontAlgn="auto">
              <a:spcBef>
                <a:spcPts val="0"/>
              </a:spcBef>
              <a:spcAft>
                <a:spcPts val="0"/>
              </a:spcAft>
              <a:defRPr/>
            </a:pPr>
            <a:endParaRPr lang="fr-FR"/>
          </a:p>
        </p:txBody>
      </p:sp>
      <p:sp>
        <p:nvSpPr>
          <p:cNvPr id="10" name="Forme libre 9"/>
          <p:cNvSpPr/>
          <p:nvPr/>
        </p:nvSpPr>
        <p:spPr bwMode="auto">
          <a:xfrm rot="20709266">
            <a:off x="6810023" y="3725864"/>
            <a:ext cx="731837" cy="1082675"/>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fontAlgn="auto">
              <a:spcBef>
                <a:spcPts val="0"/>
              </a:spcBef>
              <a:spcAft>
                <a:spcPts val="0"/>
              </a:spcAft>
              <a:defRPr/>
            </a:pPr>
            <a:endParaRPr lang="fr-FR"/>
          </a:p>
        </p:txBody>
      </p:sp>
      <p:sp>
        <p:nvSpPr>
          <p:cNvPr id="11" name="Forme libre 10"/>
          <p:cNvSpPr/>
          <p:nvPr/>
        </p:nvSpPr>
        <p:spPr bwMode="auto">
          <a:xfrm rot="2710958">
            <a:off x="5645260" y="5439563"/>
            <a:ext cx="671513" cy="1247775"/>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fontAlgn="auto">
              <a:spcBef>
                <a:spcPts val="0"/>
              </a:spcBef>
              <a:spcAft>
                <a:spcPts val="0"/>
              </a:spcAft>
              <a:defRPr/>
            </a:pPr>
            <a:endParaRPr lang="fr-FR"/>
          </a:p>
        </p:txBody>
      </p:sp>
      <p:sp>
        <p:nvSpPr>
          <p:cNvPr id="12" name="Forme libre 11"/>
          <p:cNvSpPr/>
          <p:nvPr/>
        </p:nvSpPr>
        <p:spPr bwMode="auto">
          <a:xfrm rot="6254655">
            <a:off x="2348707" y="5210970"/>
            <a:ext cx="785812" cy="1054100"/>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fontAlgn="auto">
              <a:spcBef>
                <a:spcPts val="0"/>
              </a:spcBef>
              <a:spcAft>
                <a:spcPts val="0"/>
              </a:spcAft>
              <a:defRPr/>
            </a:pPr>
            <a:endParaRPr lang="fr-FR"/>
          </a:p>
        </p:txBody>
      </p:sp>
      <p:sp>
        <p:nvSpPr>
          <p:cNvPr id="13" name="Forme libre 12"/>
          <p:cNvSpPr/>
          <p:nvPr/>
        </p:nvSpPr>
        <p:spPr bwMode="auto">
          <a:xfrm rot="9161167">
            <a:off x="1565522" y="3570289"/>
            <a:ext cx="835025" cy="879475"/>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p>
            <a:pPr fontAlgn="auto">
              <a:spcBef>
                <a:spcPts val="0"/>
              </a:spcBef>
              <a:spcAft>
                <a:spcPts val="0"/>
              </a:spcAft>
              <a:defRPr/>
            </a:pPr>
            <a:endParaRPr lang="fr-FR"/>
          </a:p>
        </p:txBody>
      </p:sp>
      <p:sp>
        <p:nvSpPr>
          <p:cNvPr id="14" name="Forme libre 13"/>
          <p:cNvSpPr/>
          <p:nvPr/>
        </p:nvSpPr>
        <p:spPr bwMode="auto">
          <a:xfrm rot="12841724">
            <a:off x="2605838" y="1492496"/>
            <a:ext cx="793751" cy="1087438"/>
          </a:xfrm>
          <a:custGeom>
            <a:avLst/>
            <a:gdLst>
              <a:gd name="connsiteX0" fmla="*/ 0 w 484632"/>
              <a:gd name="connsiteY0" fmla="*/ 736092 h 978408"/>
              <a:gd name="connsiteX1" fmla="*/ 121158 w 484632"/>
              <a:gd name="connsiteY1" fmla="*/ 736092 h 978408"/>
              <a:gd name="connsiteX2" fmla="*/ 121158 w 484632"/>
              <a:gd name="connsiteY2" fmla="*/ 0 h 978408"/>
              <a:gd name="connsiteX3" fmla="*/ 363474 w 484632"/>
              <a:gd name="connsiteY3" fmla="*/ 0 h 978408"/>
              <a:gd name="connsiteX4" fmla="*/ 363474 w 484632"/>
              <a:gd name="connsiteY4" fmla="*/ 736092 h 978408"/>
              <a:gd name="connsiteX5" fmla="*/ 484632 w 484632"/>
              <a:gd name="connsiteY5" fmla="*/ 736092 h 978408"/>
              <a:gd name="connsiteX6" fmla="*/ 242316 w 484632"/>
              <a:gd name="connsiteY6" fmla="*/ 978408 h 978408"/>
              <a:gd name="connsiteX7" fmla="*/ 0 w 484632"/>
              <a:gd name="connsiteY7" fmla="*/ 736092 h 978408"/>
              <a:gd name="connsiteX0" fmla="*/ 61722 w 546354"/>
              <a:gd name="connsiteY0" fmla="*/ 754380 h 996696"/>
              <a:gd name="connsiteX1" fmla="*/ 182880 w 546354"/>
              <a:gd name="connsiteY1" fmla="*/ 754380 h 996696"/>
              <a:gd name="connsiteX2" fmla="*/ 0 w 546354"/>
              <a:gd name="connsiteY2" fmla="*/ 0 h 996696"/>
              <a:gd name="connsiteX3" fmla="*/ 425196 w 546354"/>
              <a:gd name="connsiteY3" fmla="*/ 18288 h 996696"/>
              <a:gd name="connsiteX4" fmla="*/ 425196 w 546354"/>
              <a:gd name="connsiteY4" fmla="*/ 754380 h 996696"/>
              <a:gd name="connsiteX5" fmla="*/ 546354 w 546354"/>
              <a:gd name="connsiteY5" fmla="*/ 754380 h 996696"/>
              <a:gd name="connsiteX6" fmla="*/ 304038 w 546354"/>
              <a:gd name="connsiteY6" fmla="*/ 996696 h 996696"/>
              <a:gd name="connsiteX7" fmla="*/ 61722 w 546354"/>
              <a:gd name="connsiteY7" fmla="*/ 754380 h 996696"/>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61722 w 645033"/>
              <a:gd name="connsiteY7" fmla="*/ 790575 h 1032891"/>
              <a:gd name="connsiteX0" fmla="*/ 61722 w 645033"/>
              <a:gd name="connsiteY0" fmla="*/ 790575 h 1032891"/>
              <a:gd name="connsiteX1" fmla="*/ 182880 w 645033"/>
              <a:gd name="connsiteY1" fmla="*/ 790575 h 1032891"/>
              <a:gd name="connsiteX2" fmla="*/ 0 w 645033"/>
              <a:gd name="connsiteY2" fmla="*/ 36195 h 1032891"/>
              <a:gd name="connsiteX3" fmla="*/ 645033 w 645033"/>
              <a:gd name="connsiteY3" fmla="*/ 0 h 1032891"/>
              <a:gd name="connsiteX4" fmla="*/ 425196 w 645033"/>
              <a:gd name="connsiteY4" fmla="*/ 790575 h 1032891"/>
              <a:gd name="connsiteX5" fmla="*/ 546354 w 645033"/>
              <a:gd name="connsiteY5" fmla="*/ 790575 h 1032891"/>
              <a:gd name="connsiteX6" fmla="*/ 304038 w 645033"/>
              <a:gd name="connsiteY6" fmla="*/ 1032891 h 1032891"/>
              <a:gd name="connsiteX7" fmla="*/ 76451 w 645033"/>
              <a:gd name="connsiteY7" fmla="*/ 997459 h 1032891"/>
              <a:gd name="connsiteX8" fmla="*/ 61722 w 645033"/>
              <a:gd name="connsiteY8" fmla="*/ 790575 h 1032891"/>
              <a:gd name="connsiteX0" fmla="*/ 61722 w 645033"/>
              <a:gd name="connsiteY0" fmla="*/ 790575 h 1071076"/>
              <a:gd name="connsiteX1" fmla="*/ 182880 w 645033"/>
              <a:gd name="connsiteY1" fmla="*/ 790575 h 1071076"/>
              <a:gd name="connsiteX2" fmla="*/ 0 w 645033"/>
              <a:gd name="connsiteY2" fmla="*/ 36195 h 1071076"/>
              <a:gd name="connsiteX3" fmla="*/ 645033 w 645033"/>
              <a:gd name="connsiteY3" fmla="*/ 0 h 1071076"/>
              <a:gd name="connsiteX4" fmla="*/ 425196 w 645033"/>
              <a:gd name="connsiteY4" fmla="*/ 790575 h 1071076"/>
              <a:gd name="connsiteX5" fmla="*/ 546354 w 645033"/>
              <a:gd name="connsiteY5" fmla="*/ 790575 h 1071076"/>
              <a:gd name="connsiteX6" fmla="*/ 304038 w 645033"/>
              <a:gd name="connsiteY6" fmla="*/ 1032891 h 1071076"/>
              <a:gd name="connsiteX7" fmla="*/ 114551 w 645033"/>
              <a:gd name="connsiteY7" fmla="*/ 1010159 h 1071076"/>
              <a:gd name="connsiteX8" fmla="*/ 76451 w 645033"/>
              <a:gd name="connsiteY8" fmla="*/ 997459 h 1071076"/>
              <a:gd name="connsiteX9" fmla="*/ 61722 w 645033"/>
              <a:gd name="connsiteY9" fmla="*/ 790575 h 1071076"/>
              <a:gd name="connsiteX0" fmla="*/ 61722 w 870246"/>
              <a:gd name="connsiteY0" fmla="*/ 790575 h 1295357"/>
              <a:gd name="connsiteX1" fmla="*/ 182880 w 870246"/>
              <a:gd name="connsiteY1" fmla="*/ 790575 h 1295357"/>
              <a:gd name="connsiteX2" fmla="*/ 0 w 870246"/>
              <a:gd name="connsiteY2" fmla="*/ 36195 h 1295357"/>
              <a:gd name="connsiteX3" fmla="*/ 645033 w 870246"/>
              <a:gd name="connsiteY3" fmla="*/ 0 h 1295357"/>
              <a:gd name="connsiteX4" fmla="*/ 425196 w 870246"/>
              <a:gd name="connsiteY4" fmla="*/ 790575 h 1295357"/>
              <a:gd name="connsiteX5" fmla="*/ 870246 w 870246"/>
              <a:gd name="connsiteY5" fmla="*/ 1295357 h 1295357"/>
              <a:gd name="connsiteX6" fmla="*/ 304038 w 870246"/>
              <a:gd name="connsiteY6" fmla="*/ 1032891 h 1295357"/>
              <a:gd name="connsiteX7" fmla="*/ 114551 w 870246"/>
              <a:gd name="connsiteY7" fmla="*/ 1010159 h 1295357"/>
              <a:gd name="connsiteX8" fmla="*/ 76451 w 870246"/>
              <a:gd name="connsiteY8" fmla="*/ 997459 h 1295357"/>
              <a:gd name="connsiteX9" fmla="*/ 61722 w 870246"/>
              <a:gd name="connsiteY9" fmla="*/ 790575 h 1295357"/>
              <a:gd name="connsiteX0" fmla="*/ 61722 w 870246"/>
              <a:gd name="connsiteY0" fmla="*/ 790575 h 1503509"/>
              <a:gd name="connsiteX1" fmla="*/ 182880 w 870246"/>
              <a:gd name="connsiteY1" fmla="*/ 790575 h 1503509"/>
              <a:gd name="connsiteX2" fmla="*/ 0 w 870246"/>
              <a:gd name="connsiteY2" fmla="*/ 36195 h 1503509"/>
              <a:gd name="connsiteX3" fmla="*/ 645033 w 870246"/>
              <a:gd name="connsiteY3" fmla="*/ 0 h 1503509"/>
              <a:gd name="connsiteX4" fmla="*/ 425196 w 870246"/>
              <a:gd name="connsiteY4" fmla="*/ 790575 h 1503509"/>
              <a:gd name="connsiteX5" fmla="*/ 870246 w 870246"/>
              <a:gd name="connsiteY5" fmla="*/ 1295357 h 1503509"/>
              <a:gd name="connsiteX6" fmla="*/ 246464 w 870246"/>
              <a:gd name="connsiteY6" fmla="*/ 1465324 h 1503509"/>
              <a:gd name="connsiteX7" fmla="*/ 114551 w 870246"/>
              <a:gd name="connsiteY7" fmla="*/ 1010159 h 1503509"/>
              <a:gd name="connsiteX8" fmla="*/ 76451 w 870246"/>
              <a:gd name="connsiteY8" fmla="*/ 997459 h 1503509"/>
              <a:gd name="connsiteX9" fmla="*/ 61722 w 870246"/>
              <a:gd name="connsiteY9" fmla="*/ 790575 h 1503509"/>
              <a:gd name="connsiteX0" fmla="*/ 61722 w 764348"/>
              <a:gd name="connsiteY0" fmla="*/ 790575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61722 w 764348"/>
              <a:gd name="connsiteY9" fmla="*/ 790575 h 1503509"/>
              <a:gd name="connsiteX0" fmla="*/ 8773 w 764348"/>
              <a:gd name="connsiteY0" fmla="*/ 714681 h 1503509"/>
              <a:gd name="connsiteX1" fmla="*/ 182880 w 764348"/>
              <a:gd name="connsiteY1" fmla="*/ 790575 h 1503509"/>
              <a:gd name="connsiteX2" fmla="*/ 0 w 764348"/>
              <a:gd name="connsiteY2" fmla="*/ 36195 h 1503509"/>
              <a:gd name="connsiteX3" fmla="*/ 645033 w 764348"/>
              <a:gd name="connsiteY3" fmla="*/ 0 h 1503509"/>
              <a:gd name="connsiteX4" fmla="*/ 425196 w 764348"/>
              <a:gd name="connsiteY4" fmla="*/ 790575 h 1503509"/>
              <a:gd name="connsiteX5" fmla="*/ 764348 w 764348"/>
              <a:gd name="connsiteY5" fmla="*/ 861714 h 1503509"/>
              <a:gd name="connsiteX6" fmla="*/ 246464 w 764348"/>
              <a:gd name="connsiteY6" fmla="*/ 1465324 h 1503509"/>
              <a:gd name="connsiteX7" fmla="*/ 114551 w 764348"/>
              <a:gd name="connsiteY7" fmla="*/ 1010159 h 1503509"/>
              <a:gd name="connsiteX8" fmla="*/ 76451 w 764348"/>
              <a:gd name="connsiteY8" fmla="*/ 997459 h 1503509"/>
              <a:gd name="connsiteX9" fmla="*/ 8773 w 764348"/>
              <a:gd name="connsiteY9"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425196 w 764348"/>
              <a:gd name="connsiteY5" fmla="*/ 790575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76451 w 764348"/>
              <a:gd name="connsiteY9" fmla="*/ 997459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509"/>
              <a:gd name="connsiteX1" fmla="*/ 182880 w 764348"/>
              <a:gd name="connsiteY1" fmla="*/ 790575 h 1503509"/>
              <a:gd name="connsiteX2" fmla="*/ 252103 w 764348"/>
              <a:gd name="connsiteY2" fmla="*/ 778689 h 1503509"/>
              <a:gd name="connsiteX3" fmla="*/ 0 w 764348"/>
              <a:gd name="connsiteY3" fmla="*/ 36195 h 1503509"/>
              <a:gd name="connsiteX4" fmla="*/ 645033 w 764348"/>
              <a:gd name="connsiteY4" fmla="*/ 0 h 1503509"/>
              <a:gd name="connsiteX5" fmla="*/ 600847 w 764348"/>
              <a:gd name="connsiteY5" fmla="*/ 790881 h 1503509"/>
              <a:gd name="connsiteX6" fmla="*/ 764348 w 764348"/>
              <a:gd name="connsiteY6" fmla="*/ 861714 h 1503509"/>
              <a:gd name="connsiteX7" fmla="*/ 246464 w 764348"/>
              <a:gd name="connsiteY7" fmla="*/ 1465324 h 1503509"/>
              <a:gd name="connsiteX8" fmla="*/ 114551 w 764348"/>
              <a:gd name="connsiteY8" fmla="*/ 1010159 h 1503509"/>
              <a:gd name="connsiteX9" fmla="*/ 99702 w 764348"/>
              <a:gd name="connsiteY9" fmla="*/ 997765 h 1503509"/>
              <a:gd name="connsiteX10" fmla="*/ 8773 w 764348"/>
              <a:gd name="connsiteY10" fmla="*/ 714681 h 1503509"/>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4551 w 764348"/>
              <a:gd name="connsiteY8" fmla="*/ 1010159 h 1503815"/>
              <a:gd name="connsiteX9" fmla="*/ 99702 w 764348"/>
              <a:gd name="connsiteY9" fmla="*/ 997765 h 1503815"/>
              <a:gd name="connsiteX10" fmla="*/ 8773 w 764348"/>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236640 w 886437"/>
              <a:gd name="connsiteY8" fmla="*/ 1010159 h 1503815"/>
              <a:gd name="connsiteX9" fmla="*/ 92795 w 886437"/>
              <a:gd name="connsiteY9" fmla="*/ 997918 h 1503815"/>
              <a:gd name="connsiteX10" fmla="*/ 130862 w 886437"/>
              <a:gd name="connsiteY10" fmla="*/ 714681 h 1503815"/>
              <a:gd name="connsiteX0" fmla="*/ 130862 w 886437"/>
              <a:gd name="connsiteY0" fmla="*/ 714681 h 1503815"/>
              <a:gd name="connsiteX1" fmla="*/ 304969 w 886437"/>
              <a:gd name="connsiteY1" fmla="*/ 790575 h 1503815"/>
              <a:gd name="connsiteX2" fmla="*/ 374192 w 886437"/>
              <a:gd name="connsiteY2" fmla="*/ 778689 h 1503815"/>
              <a:gd name="connsiteX3" fmla="*/ 122089 w 886437"/>
              <a:gd name="connsiteY3" fmla="*/ 36195 h 1503815"/>
              <a:gd name="connsiteX4" fmla="*/ 767122 w 886437"/>
              <a:gd name="connsiteY4" fmla="*/ 0 h 1503815"/>
              <a:gd name="connsiteX5" fmla="*/ 722936 w 886437"/>
              <a:gd name="connsiteY5" fmla="*/ 790881 h 1503815"/>
              <a:gd name="connsiteX6" fmla="*/ 886437 w 886437"/>
              <a:gd name="connsiteY6" fmla="*/ 861714 h 1503815"/>
              <a:gd name="connsiteX7" fmla="*/ 239404 w 886437"/>
              <a:gd name="connsiteY7" fmla="*/ 1465630 h 1503815"/>
              <a:gd name="connsiteX8" fmla="*/ 168688 w 886437"/>
              <a:gd name="connsiteY8" fmla="*/ 1223758 h 1503815"/>
              <a:gd name="connsiteX9" fmla="*/ 92795 w 886437"/>
              <a:gd name="connsiteY9" fmla="*/ 997918 h 1503815"/>
              <a:gd name="connsiteX10" fmla="*/ 130862 w 886437"/>
              <a:gd name="connsiteY10"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3995 w 793642"/>
              <a:gd name="connsiteY10" fmla="*/ 1042782 h 1503815"/>
              <a:gd name="connsiteX11" fmla="*/ 38067 w 793642"/>
              <a:gd name="connsiteY11" fmla="*/ 714681 h 1503815"/>
              <a:gd name="connsiteX0" fmla="*/ 38067 w 793642"/>
              <a:gd name="connsiteY0" fmla="*/ 714681 h 1503815"/>
              <a:gd name="connsiteX1" fmla="*/ 212174 w 793642"/>
              <a:gd name="connsiteY1" fmla="*/ 790575 h 1503815"/>
              <a:gd name="connsiteX2" fmla="*/ 281397 w 793642"/>
              <a:gd name="connsiteY2" fmla="*/ 778689 h 1503815"/>
              <a:gd name="connsiteX3" fmla="*/ 29294 w 793642"/>
              <a:gd name="connsiteY3" fmla="*/ 36195 h 1503815"/>
              <a:gd name="connsiteX4" fmla="*/ 674327 w 793642"/>
              <a:gd name="connsiteY4" fmla="*/ 0 h 1503815"/>
              <a:gd name="connsiteX5" fmla="*/ 630141 w 793642"/>
              <a:gd name="connsiteY5" fmla="*/ 790881 h 1503815"/>
              <a:gd name="connsiteX6" fmla="*/ 793642 w 793642"/>
              <a:gd name="connsiteY6" fmla="*/ 861714 h 1503815"/>
              <a:gd name="connsiteX7" fmla="*/ 146609 w 793642"/>
              <a:gd name="connsiteY7" fmla="*/ 1465630 h 1503815"/>
              <a:gd name="connsiteX8" fmla="*/ 75893 w 793642"/>
              <a:gd name="connsiteY8" fmla="*/ 1223758 h 1503815"/>
              <a:gd name="connsiteX9" fmla="*/ 0 w 793642"/>
              <a:gd name="connsiteY9" fmla="*/ 997918 h 1503815"/>
              <a:gd name="connsiteX10" fmla="*/ 118397 w 793642"/>
              <a:gd name="connsiteY10" fmla="*/ 1123382 h 1503815"/>
              <a:gd name="connsiteX11" fmla="*/ 113995 w 793642"/>
              <a:gd name="connsiteY11" fmla="*/ 1042782 h 1503815"/>
              <a:gd name="connsiteX12" fmla="*/ 38067 w 793642"/>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46599 w 764348"/>
              <a:gd name="connsiteY8" fmla="*/ 1223758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764348"/>
              <a:gd name="connsiteY0" fmla="*/ 714681 h 1503815"/>
              <a:gd name="connsiteX1" fmla="*/ 182880 w 764348"/>
              <a:gd name="connsiteY1" fmla="*/ 790575 h 1503815"/>
              <a:gd name="connsiteX2" fmla="*/ 252103 w 764348"/>
              <a:gd name="connsiteY2" fmla="*/ 778689 h 1503815"/>
              <a:gd name="connsiteX3" fmla="*/ 0 w 764348"/>
              <a:gd name="connsiteY3" fmla="*/ 36195 h 1503815"/>
              <a:gd name="connsiteX4" fmla="*/ 645033 w 764348"/>
              <a:gd name="connsiteY4" fmla="*/ 0 h 1503815"/>
              <a:gd name="connsiteX5" fmla="*/ 600847 w 764348"/>
              <a:gd name="connsiteY5" fmla="*/ 790881 h 1503815"/>
              <a:gd name="connsiteX6" fmla="*/ 764348 w 764348"/>
              <a:gd name="connsiteY6" fmla="*/ 861714 h 1503815"/>
              <a:gd name="connsiteX7" fmla="*/ 117315 w 764348"/>
              <a:gd name="connsiteY7" fmla="*/ 1465630 h 1503815"/>
              <a:gd name="connsiteX8" fmla="*/ 113882 w 764348"/>
              <a:gd name="connsiteY8" fmla="*/ 1311224 h 1503815"/>
              <a:gd name="connsiteX9" fmla="*/ 84957 w 764348"/>
              <a:gd name="connsiteY9" fmla="*/ 1165118 h 1503815"/>
              <a:gd name="connsiteX10" fmla="*/ 89103 w 764348"/>
              <a:gd name="connsiteY10" fmla="*/ 1123382 h 1503815"/>
              <a:gd name="connsiteX11" fmla="*/ 84701 w 764348"/>
              <a:gd name="connsiteY11" fmla="*/ 1042782 h 1503815"/>
              <a:gd name="connsiteX12" fmla="*/ 8773 w 764348"/>
              <a:gd name="connsiteY12" fmla="*/ 714681 h 1503815"/>
              <a:gd name="connsiteX0" fmla="*/ 8773 w 880714"/>
              <a:gd name="connsiteY0" fmla="*/ 678486 h 1467620"/>
              <a:gd name="connsiteX1" fmla="*/ 182880 w 880714"/>
              <a:gd name="connsiteY1" fmla="*/ 754380 h 1467620"/>
              <a:gd name="connsiteX2" fmla="*/ 252103 w 880714"/>
              <a:gd name="connsiteY2" fmla="*/ 742494 h 1467620"/>
              <a:gd name="connsiteX3" fmla="*/ 0 w 880714"/>
              <a:gd name="connsiteY3" fmla="*/ 0 h 1467620"/>
              <a:gd name="connsiteX4" fmla="*/ 880714 w 880714"/>
              <a:gd name="connsiteY4" fmla="*/ 109041 h 1467620"/>
              <a:gd name="connsiteX5" fmla="*/ 600847 w 880714"/>
              <a:gd name="connsiteY5" fmla="*/ 754686 h 1467620"/>
              <a:gd name="connsiteX6" fmla="*/ 764348 w 880714"/>
              <a:gd name="connsiteY6" fmla="*/ 825519 h 1467620"/>
              <a:gd name="connsiteX7" fmla="*/ 117315 w 880714"/>
              <a:gd name="connsiteY7" fmla="*/ 1429435 h 1467620"/>
              <a:gd name="connsiteX8" fmla="*/ 113882 w 880714"/>
              <a:gd name="connsiteY8" fmla="*/ 1275029 h 1467620"/>
              <a:gd name="connsiteX9" fmla="*/ 84957 w 880714"/>
              <a:gd name="connsiteY9" fmla="*/ 1128923 h 1467620"/>
              <a:gd name="connsiteX10" fmla="*/ 89103 w 880714"/>
              <a:gd name="connsiteY10" fmla="*/ 1087187 h 1467620"/>
              <a:gd name="connsiteX11" fmla="*/ 84701 w 880714"/>
              <a:gd name="connsiteY11" fmla="*/ 1006587 h 1467620"/>
              <a:gd name="connsiteX12" fmla="*/ 8773 w 880714"/>
              <a:gd name="connsiteY12" fmla="*/ 678486 h 1467620"/>
              <a:gd name="connsiteX0" fmla="*/ 0 w 871941"/>
              <a:gd name="connsiteY0" fmla="*/ 769319 h 1558453"/>
              <a:gd name="connsiteX1" fmla="*/ 174107 w 871941"/>
              <a:gd name="connsiteY1" fmla="*/ 845213 h 1558453"/>
              <a:gd name="connsiteX2" fmla="*/ 243330 w 871941"/>
              <a:gd name="connsiteY2" fmla="*/ 833327 h 1558453"/>
              <a:gd name="connsiteX3" fmla="*/ 242092 w 871941"/>
              <a:gd name="connsiteY3" fmla="*/ 0 h 1558453"/>
              <a:gd name="connsiteX4" fmla="*/ 871941 w 871941"/>
              <a:gd name="connsiteY4" fmla="*/ 199874 h 1558453"/>
              <a:gd name="connsiteX5" fmla="*/ 592074 w 871941"/>
              <a:gd name="connsiteY5" fmla="*/ 845519 h 1558453"/>
              <a:gd name="connsiteX6" fmla="*/ 755575 w 871941"/>
              <a:gd name="connsiteY6" fmla="*/ 916352 h 1558453"/>
              <a:gd name="connsiteX7" fmla="*/ 108542 w 871941"/>
              <a:gd name="connsiteY7" fmla="*/ 1520268 h 1558453"/>
              <a:gd name="connsiteX8" fmla="*/ 105109 w 871941"/>
              <a:gd name="connsiteY8" fmla="*/ 1365862 h 1558453"/>
              <a:gd name="connsiteX9" fmla="*/ 76184 w 871941"/>
              <a:gd name="connsiteY9" fmla="*/ 1219756 h 1558453"/>
              <a:gd name="connsiteX10" fmla="*/ 80330 w 871941"/>
              <a:gd name="connsiteY10" fmla="*/ 1178020 h 1558453"/>
              <a:gd name="connsiteX11" fmla="*/ 75928 w 871941"/>
              <a:gd name="connsiteY11" fmla="*/ 1097420 h 1558453"/>
              <a:gd name="connsiteX12" fmla="*/ 0 w 871941"/>
              <a:gd name="connsiteY12" fmla="*/ 769319 h 155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941" h="1558453">
                <a:moveTo>
                  <a:pt x="0" y="769319"/>
                </a:moveTo>
                <a:lnTo>
                  <a:pt x="174107" y="845213"/>
                </a:lnTo>
                <a:lnTo>
                  <a:pt x="243330" y="833327"/>
                </a:lnTo>
                <a:cubicBezTo>
                  <a:pt x="242917" y="555551"/>
                  <a:pt x="242505" y="277776"/>
                  <a:pt x="242092" y="0"/>
                </a:cubicBezTo>
                <a:lnTo>
                  <a:pt x="871941" y="199874"/>
                </a:lnTo>
                <a:lnTo>
                  <a:pt x="592074" y="845519"/>
                </a:lnTo>
                <a:lnTo>
                  <a:pt x="755575" y="916352"/>
                </a:lnTo>
                <a:lnTo>
                  <a:pt x="108542" y="1520268"/>
                </a:lnTo>
                <a:cubicBezTo>
                  <a:pt x="61975" y="1558453"/>
                  <a:pt x="110502" y="1415947"/>
                  <a:pt x="105109" y="1365862"/>
                </a:cubicBezTo>
                <a:cubicBezTo>
                  <a:pt x="99716" y="1315777"/>
                  <a:pt x="88142" y="1251652"/>
                  <a:pt x="76184" y="1219756"/>
                </a:cubicBezTo>
                <a:lnTo>
                  <a:pt x="80330" y="1178020"/>
                </a:lnTo>
                <a:lnTo>
                  <a:pt x="75928" y="1097420"/>
                </a:lnTo>
                <a:lnTo>
                  <a:pt x="0" y="769319"/>
                </a:lnTo>
                <a:close/>
              </a:path>
            </a:pathLst>
          </a:custGeom>
          <a:ln>
            <a:headEnd type="none" w="med" len="med"/>
            <a:tailEnd type="none" w="med" len="med"/>
          </a:ln>
        </p:spPr>
        <p:style>
          <a:lnRef idx="0">
            <a:schemeClr val="dk1"/>
          </a:lnRef>
          <a:fillRef idx="3">
            <a:schemeClr val="dk1"/>
          </a:fillRef>
          <a:effectRef idx="3">
            <a:schemeClr val="dk1"/>
          </a:effectRef>
          <a:fontRef idx="minor">
            <a:schemeClr val="lt1"/>
          </a:fontRef>
        </p:style>
        <p:txBody>
          <a:bodyPr/>
          <a:lstStyle/>
          <a:p>
            <a:pPr fontAlgn="auto">
              <a:spcBef>
                <a:spcPts val="0"/>
              </a:spcBef>
              <a:spcAft>
                <a:spcPts val="0"/>
              </a:spcAft>
              <a:defRPr/>
            </a:pPr>
            <a:endParaRPr lang="fr-FR"/>
          </a:p>
        </p:txBody>
      </p:sp>
      <p:sp>
        <p:nvSpPr>
          <p:cNvPr id="15" name="ZoneTexte 14"/>
          <p:cNvSpPr txBox="1">
            <a:spLocks noChangeArrowheads="1"/>
          </p:cNvSpPr>
          <p:nvPr/>
        </p:nvSpPr>
        <p:spPr bwMode="auto">
          <a:xfrm>
            <a:off x="3821113" y="1295400"/>
            <a:ext cx="2076209"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endParaRPr lang="en-US" b="1" dirty="0" smtClean="0">
              <a:latin typeface="Times New Roman" pitchFamily="18" charset="0"/>
            </a:endParaRPr>
          </a:p>
          <a:p>
            <a:pPr eaLnBrk="1" hangingPunct="1">
              <a:spcBef>
                <a:spcPct val="20000"/>
              </a:spcBef>
            </a:pPr>
            <a:r>
              <a:rPr lang="en-US" b="1" dirty="0" smtClean="0">
                <a:latin typeface="Times New Roman" pitchFamily="18" charset="0"/>
              </a:rPr>
              <a:t>1. Point </a:t>
            </a:r>
            <a:r>
              <a:rPr lang="fr-FR" b="1" dirty="0" smtClean="0">
                <a:latin typeface="Times New Roman" pitchFamily="18" charset="0"/>
              </a:rPr>
              <a:t>de départ: </a:t>
            </a:r>
          </a:p>
          <a:p>
            <a:pPr eaLnBrk="1" hangingPunct="1">
              <a:spcBef>
                <a:spcPct val="20000"/>
              </a:spcBef>
            </a:pPr>
            <a:r>
              <a:rPr lang="fr-FR" b="1" dirty="0" smtClean="0">
                <a:latin typeface="Times New Roman" pitchFamily="18" charset="0"/>
              </a:rPr>
              <a:t>Sélection de la</a:t>
            </a:r>
            <a:endParaRPr lang="fr-FR" dirty="0" smtClean="0"/>
          </a:p>
          <a:p>
            <a:pPr eaLnBrk="1" hangingPunct="1">
              <a:spcBef>
                <a:spcPct val="20000"/>
              </a:spcBef>
            </a:pPr>
            <a:r>
              <a:rPr lang="fr-FR" b="1" dirty="0" smtClean="0">
                <a:latin typeface="Times New Roman" pitchFamily="18" charset="0"/>
              </a:rPr>
              <a:t>Chaîne</a:t>
            </a:r>
            <a:endParaRPr lang="fr-FR" dirty="0"/>
          </a:p>
        </p:txBody>
      </p:sp>
      <p:sp>
        <p:nvSpPr>
          <p:cNvPr id="16" name="ZoneTexte 15"/>
          <p:cNvSpPr txBox="1"/>
          <p:nvPr/>
        </p:nvSpPr>
        <p:spPr bwMode="auto">
          <a:xfrm>
            <a:off x="6490275" y="4876800"/>
            <a:ext cx="1475276" cy="701731"/>
          </a:xfrm>
          <a:prstGeom prst="rect">
            <a:avLst/>
          </a:prstGeom>
          <a:noFill/>
        </p:spPr>
        <p:txBody>
          <a:bodyPr wrap="none">
            <a:spAutoFit/>
          </a:bodyPr>
          <a:lstStyle/>
          <a:p>
            <a:pPr>
              <a:spcBef>
                <a:spcPct val="20000"/>
              </a:spcBef>
              <a:defRPr/>
            </a:pPr>
            <a:r>
              <a:rPr lang="fr-FR" b="1" dirty="0">
                <a:effectLst>
                  <a:outerShdw blurRad="38100" dist="38100" dir="2700000" algn="tl">
                    <a:srgbClr val="000000">
                      <a:alpha val="43137"/>
                    </a:srgbClr>
                  </a:outerShdw>
                </a:effectLst>
                <a:latin typeface="Bell MT" pitchFamily="18" charset="0"/>
                <a:cs typeface="+mn-cs"/>
              </a:rPr>
              <a:t>3</a:t>
            </a:r>
            <a:r>
              <a:rPr lang="fr-FR" b="1" dirty="0" smtClean="0">
                <a:effectLst>
                  <a:outerShdw blurRad="38100" dist="38100" dir="2700000" algn="tl">
                    <a:srgbClr val="000000">
                      <a:alpha val="43137"/>
                    </a:srgbClr>
                  </a:outerShdw>
                </a:effectLst>
                <a:latin typeface="Bell MT" pitchFamily="18" charset="0"/>
                <a:cs typeface="+mn-cs"/>
              </a:rPr>
              <a:t>. Mesure de</a:t>
            </a:r>
          </a:p>
          <a:p>
            <a:pPr>
              <a:spcBef>
                <a:spcPct val="20000"/>
              </a:spcBef>
              <a:defRPr/>
            </a:pPr>
            <a:r>
              <a:rPr lang="fr-FR" b="1" dirty="0" smtClean="0">
                <a:effectLst>
                  <a:outerShdw blurRad="38100" dist="38100" dir="2700000" algn="tl">
                    <a:srgbClr val="000000">
                      <a:alpha val="43137"/>
                    </a:srgbClr>
                  </a:outerShdw>
                </a:effectLst>
                <a:latin typeface="Bell MT" pitchFamily="18" charset="0"/>
                <a:cs typeface="+mn-cs"/>
              </a:rPr>
              <a:t> la chaine</a:t>
            </a:r>
            <a:endParaRPr lang="en-US" b="1" dirty="0">
              <a:latin typeface="Times New Roman" pitchFamily="18" charset="0"/>
            </a:endParaRPr>
          </a:p>
        </p:txBody>
      </p:sp>
      <p:sp>
        <p:nvSpPr>
          <p:cNvPr id="17" name="ZoneTexte 16"/>
          <p:cNvSpPr txBox="1"/>
          <p:nvPr/>
        </p:nvSpPr>
        <p:spPr bwMode="auto">
          <a:xfrm>
            <a:off x="3134826" y="5775325"/>
            <a:ext cx="2265557" cy="1034129"/>
          </a:xfrm>
          <a:prstGeom prst="rect">
            <a:avLst/>
          </a:prstGeom>
          <a:noFill/>
        </p:spPr>
        <p:txBody>
          <a:bodyPr wrap="none">
            <a:spAutoFit/>
          </a:bodyPr>
          <a:lstStyle/>
          <a:p>
            <a:pPr>
              <a:spcBef>
                <a:spcPct val="20000"/>
              </a:spcBef>
              <a:defRPr/>
            </a:pPr>
            <a:r>
              <a:rPr lang="fr-FR" b="1" dirty="0" smtClean="0">
                <a:effectLst>
                  <a:outerShdw blurRad="38100" dist="38100" dir="2700000" algn="tl">
                    <a:srgbClr val="000000">
                      <a:alpha val="43137"/>
                    </a:srgbClr>
                  </a:outerShdw>
                </a:effectLst>
                <a:latin typeface="Bell MT" pitchFamily="18" charset="0"/>
              </a:rPr>
              <a:t>4. Identification des </a:t>
            </a:r>
          </a:p>
          <a:p>
            <a:pPr>
              <a:spcBef>
                <a:spcPct val="20000"/>
              </a:spcBef>
              <a:defRPr/>
            </a:pPr>
            <a:r>
              <a:rPr lang="fr-FR" b="1" dirty="0" smtClean="0">
                <a:effectLst>
                  <a:outerShdw blurRad="38100" dist="38100" dir="2700000" algn="tl">
                    <a:srgbClr val="000000">
                      <a:alpha val="43137"/>
                    </a:srgbClr>
                  </a:outerShdw>
                </a:effectLst>
                <a:latin typeface="Bell MT" pitchFamily="18" charset="0"/>
              </a:rPr>
              <a:t>contraintes e</a:t>
            </a:r>
            <a:r>
              <a:rPr lang="en-US" b="1" dirty="0" smtClean="0">
                <a:latin typeface="Times New Roman" pitchFamily="18" charset="0"/>
              </a:rPr>
              <a:t>t </a:t>
            </a:r>
            <a:r>
              <a:rPr lang="en-US" b="1" dirty="0">
                <a:latin typeface="Times New Roman" pitchFamily="18" charset="0"/>
              </a:rPr>
              <a:t>les</a:t>
            </a:r>
          </a:p>
          <a:p>
            <a:pPr>
              <a:spcBef>
                <a:spcPct val="20000"/>
              </a:spcBef>
              <a:defRPr/>
            </a:pPr>
            <a:r>
              <a:rPr lang="fr-FR" b="1" dirty="0" smtClean="0">
                <a:latin typeface="Times New Roman" pitchFamily="18" charset="0"/>
              </a:rPr>
              <a:t>Opportunités</a:t>
            </a:r>
            <a:r>
              <a:rPr lang="en-US" b="1" dirty="0" smtClean="0">
                <a:latin typeface="Times New Roman" pitchFamily="18" charset="0"/>
              </a:rPr>
              <a:t> </a:t>
            </a:r>
            <a:endParaRPr lang="en-US" b="1" dirty="0">
              <a:latin typeface="Times New Roman" pitchFamily="18" charset="0"/>
            </a:endParaRPr>
          </a:p>
        </p:txBody>
      </p:sp>
      <p:sp>
        <p:nvSpPr>
          <p:cNvPr id="18" name="ZoneTexte 17"/>
          <p:cNvSpPr txBox="1"/>
          <p:nvPr/>
        </p:nvSpPr>
        <p:spPr bwMode="auto">
          <a:xfrm>
            <a:off x="7086846" y="2871285"/>
            <a:ext cx="1758815" cy="701731"/>
          </a:xfrm>
          <a:prstGeom prst="rect">
            <a:avLst/>
          </a:prstGeom>
          <a:noFill/>
        </p:spPr>
        <p:txBody>
          <a:bodyPr wrap="none">
            <a:spAutoFit/>
          </a:bodyPr>
          <a:lstStyle/>
          <a:p>
            <a:pPr>
              <a:spcBef>
                <a:spcPct val="20000"/>
              </a:spcBef>
              <a:defRPr/>
            </a:pPr>
            <a:r>
              <a:rPr lang="fr-FR" b="1" dirty="0">
                <a:effectLst>
                  <a:outerShdw blurRad="38100" dist="38100" dir="2700000" algn="tl">
                    <a:srgbClr val="000000">
                      <a:alpha val="43137"/>
                    </a:srgbClr>
                  </a:outerShdw>
                </a:effectLst>
                <a:latin typeface="Bell MT" pitchFamily="18" charset="0"/>
                <a:cs typeface="+mn-cs"/>
              </a:rPr>
              <a:t>2</a:t>
            </a:r>
            <a:r>
              <a:rPr lang="fr-FR" b="1" dirty="0" smtClean="0">
                <a:effectLst>
                  <a:outerShdw blurRad="38100" dist="38100" dir="2700000" algn="tl">
                    <a:srgbClr val="000000">
                      <a:alpha val="43137"/>
                    </a:srgbClr>
                  </a:outerShdw>
                </a:effectLst>
                <a:latin typeface="Bell MT" pitchFamily="18" charset="0"/>
                <a:cs typeface="+mn-cs"/>
              </a:rPr>
              <a:t>. </a:t>
            </a:r>
            <a:r>
              <a:rPr lang="fr-FR" b="1" dirty="0" smtClean="0">
                <a:latin typeface="Times New Roman" pitchFamily="18" charset="0"/>
              </a:rPr>
              <a:t>Cartographie</a:t>
            </a:r>
          </a:p>
          <a:p>
            <a:pPr>
              <a:spcBef>
                <a:spcPct val="20000"/>
              </a:spcBef>
              <a:defRPr/>
            </a:pPr>
            <a:r>
              <a:rPr lang="fr-FR" b="1" dirty="0" smtClean="0">
                <a:latin typeface="Times New Roman" pitchFamily="18" charset="0"/>
              </a:rPr>
              <a:t>de la chaîne</a:t>
            </a:r>
          </a:p>
        </p:txBody>
      </p:sp>
      <p:sp>
        <p:nvSpPr>
          <p:cNvPr id="19" name="ZoneTexte 18"/>
          <p:cNvSpPr txBox="1"/>
          <p:nvPr/>
        </p:nvSpPr>
        <p:spPr bwMode="auto">
          <a:xfrm>
            <a:off x="954088" y="4611688"/>
            <a:ext cx="1812099" cy="701731"/>
          </a:xfrm>
          <a:prstGeom prst="rect">
            <a:avLst/>
          </a:prstGeom>
          <a:noFill/>
        </p:spPr>
        <p:txBody>
          <a:bodyPr wrap="none">
            <a:spAutoFit/>
          </a:bodyPr>
          <a:lstStyle/>
          <a:p>
            <a:pPr>
              <a:spcBef>
                <a:spcPct val="20000"/>
              </a:spcBef>
              <a:defRPr/>
            </a:pPr>
            <a:r>
              <a:rPr lang="fr-FR" b="1" dirty="0">
                <a:effectLst>
                  <a:outerShdw blurRad="38100" dist="38100" dir="2700000" algn="tl">
                    <a:srgbClr val="000000">
                      <a:alpha val="43137"/>
                    </a:srgbClr>
                  </a:outerShdw>
                </a:effectLst>
                <a:latin typeface="Bell MT" pitchFamily="18" charset="0"/>
                <a:cs typeface="+mn-cs"/>
              </a:rPr>
              <a:t>5. </a:t>
            </a:r>
            <a:r>
              <a:rPr lang="fr-FR" b="1" dirty="0" smtClean="0">
                <a:effectLst>
                  <a:outerShdw blurRad="38100" dist="38100" dir="2700000" algn="tl">
                    <a:srgbClr val="000000">
                      <a:alpha val="43137"/>
                    </a:srgbClr>
                  </a:outerShdw>
                </a:effectLst>
                <a:latin typeface="Bell MT" pitchFamily="18" charset="0"/>
                <a:cs typeface="+mn-cs"/>
              </a:rPr>
              <a:t>Analyse de la </a:t>
            </a:r>
          </a:p>
          <a:p>
            <a:pPr>
              <a:spcBef>
                <a:spcPct val="20000"/>
              </a:spcBef>
              <a:defRPr/>
            </a:pPr>
            <a:r>
              <a:rPr lang="fr-FR" b="1" dirty="0" smtClean="0">
                <a:effectLst>
                  <a:outerShdw blurRad="38100" dist="38100" dir="2700000" algn="tl">
                    <a:srgbClr val="000000">
                      <a:alpha val="43137"/>
                    </a:srgbClr>
                  </a:outerShdw>
                </a:effectLst>
                <a:latin typeface="Bell MT" pitchFamily="18" charset="0"/>
                <a:cs typeface="+mn-cs"/>
              </a:rPr>
              <a:t>g</a:t>
            </a:r>
            <a:r>
              <a:rPr lang="fr-FR" b="1" dirty="0" smtClean="0">
                <a:latin typeface="Times New Roman" pitchFamily="18" charset="0"/>
              </a:rPr>
              <a:t>ouvernance</a:t>
            </a:r>
            <a:endParaRPr lang="fr-FR" dirty="0"/>
          </a:p>
        </p:txBody>
      </p:sp>
      <p:sp>
        <p:nvSpPr>
          <p:cNvPr id="20" name="ZoneTexte 19"/>
          <p:cNvSpPr txBox="1"/>
          <p:nvPr/>
        </p:nvSpPr>
        <p:spPr bwMode="auto">
          <a:xfrm>
            <a:off x="1204913" y="2581275"/>
            <a:ext cx="2018886" cy="1034129"/>
          </a:xfrm>
          <a:prstGeom prst="rect">
            <a:avLst/>
          </a:prstGeom>
          <a:noFill/>
        </p:spPr>
        <p:txBody>
          <a:bodyPr wrap="none">
            <a:spAutoFit/>
          </a:bodyPr>
          <a:lstStyle/>
          <a:p>
            <a:pPr>
              <a:spcBef>
                <a:spcPct val="20000"/>
              </a:spcBef>
              <a:defRPr/>
            </a:pPr>
            <a:r>
              <a:rPr lang="fr-FR" b="1" dirty="0">
                <a:effectLst>
                  <a:outerShdw blurRad="38100" dist="38100" dir="2700000" algn="tl">
                    <a:srgbClr val="000000">
                      <a:alpha val="43137"/>
                    </a:srgbClr>
                  </a:outerShdw>
                </a:effectLst>
                <a:latin typeface="Bell MT" pitchFamily="18" charset="0"/>
                <a:cs typeface="+mn-cs"/>
              </a:rPr>
              <a:t>6. </a:t>
            </a:r>
            <a:r>
              <a:rPr lang="fr-FR" b="1" dirty="0" smtClean="0">
                <a:effectLst>
                  <a:outerShdw blurRad="38100" dist="38100" dir="2700000" algn="tl">
                    <a:srgbClr val="000000">
                      <a:alpha val="43137"/>
                    </a:srgbClr>
                  </a:outerShdw>
                </a:effectLst>
                <a:latin typeface="Bell MT" pitchFamily="18" charset="0"/>
                <a:cs typeface="+mn-cs"/>
              </a:rPr>
              <a:t>Amélioration et</a:t>
            </a:r>
            <a:endParaRPr lang="en-US" b="1" dirty="0">
              <a:latin typeface="Times New Roman" pitchFamily="18" charset="0"/>
            </a:endParaRPr>
          </a:p>
          <a:p>
            <a:pPr>
              <a:spcBef>
                <a:spcPct val="20000"/>
              </a:spcBef>
              <a:defRPr/>
            </a:pPr>
            <a:r>
              <a:rPr lang="fr-FR" b="1" dirty="0" smtClean="0">
                <a:latin typeface="Times New Roman" pitchFamily="18" charset="0"/>
              </a:rPr>
              <a:t>Renforcement </a:t>
            </a:r>
          </a:p>
          <a:p>
            <a:pPr>
              <a:spcBef>
                <a:spcPct val="20000"/>
              </a:spcBef>
              <a:defRPr/>
            </a:pPr>
            <a:r>
              <a:rPr lang="fr-FR" b="1" dirty="0" smtClean="0">
                <a:latin typeface="Times New Roman" pitchFamily="18" charset="0"/>
              </a:rPr>
              <a:t>des capacités</a:t>
            </a:r>
            <a:endParaRPr lang="fr-FR" dirty="0"/>
          </a:p>
        </p:txBody>
      </p:sp>
      <p:sp>
        <p:nvSpPr>
          <p:cNvPr id="21" name="Ellipse 20"/>
          <p:cNvSpPr/>
          <p:nvPr/>
        </p:nvSpPr>
        <p:spPr bwMode="auto">
          <a:xfrm>
            <a:off x="3276600" y="3276600"/>
            <a:ext cx="2667000" cy="1295400"/>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lstStyle/>
          <a:p>
            <a:pPr algn="ctr">
              <a:spcBef>
                <a:spcPct val="20000"/>
              </a:spcBef>
              <a:defRPr/>
            </a:pPr>
            <a:r>
              <a:rPr lang="en-US" b="1" dirty="0" smtClean="0">
                <a:latin typeface="Times New Roman" pitchFamily="18" charset="0"/>
              </a:rPr>
              <a:t>ETAPES DE L’ANALYSE DE LA CHAINE DE VALEUR</a:t>
            </a:r>
            <a:endParaRPr lang="en-US" dirty="0"/>
          </a:p>
        </p:txBody>
      </p:sp>
      <p:sp>
        <p:nvSpPr>
          <p:cNvPr id="37916" name="Text Box 7"/>
          <p:cNvSpPr txBox="1">
            <a:spLocks noChangeArrowheads="1"/>
          </p:cNvSpPr>
          <p:nvPr/>
        </p:nvSpPr>
        <p:spPr bwMode="auto">
          <a:xfrm>
            <a:off x="611560" y="722893"/>
            <a:ext cx="8064896" cy="584775"/>
          </a:xfrm>
          <a:prstGeom prst="rect">
            <a:avLst/>
          </a:prstGeom>
          <a:solidFill>
            <a:srgbClr val="00FFFF"/>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00FFFF"/>
            </a:extrusionClr>
          </a:sp3d>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flatTx/>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342900" indent="-342900" algn="ctr">
              <a:spcBef>
                <a:spcPct val="0"/>
              </a:spcBef>
            </a:pPr>
            <a:r>
              <a:rPr lang="fr-FR" sz="3200" b="1" dirty="0">
                <a:latin typeface="+mj-lt"/>
              </a:rPr>
              <a:t>E</a:t>
            </a:r>
            <a:r>
              <a:rPr lang="fr-FR" sz="3200" b="1" dirty="0" smtClean="0">
                <a:latin typeface="+mj-lt"/>
              </a:rPr>
              <a:t>tapes de l'analyse de la chaîne de valeur</a:t>
            </a:r>
            <a:endParaRPr lang="en-GB" sz="3200" b="1" dirty="0">
              <a:latin typeface="+mj-lt"/>
              <a:cs typeface="+mn-cs"/>
            </a:endParaRPr>
          </a:p>
        </p:txBody>
      </p:sp>
    </p:spTree>
    <p:extLst>
      <p:ext uri="{BB962C8B-B14F-4D97-AF65-F5344CB8AC3E}">
        <p14:creationId xmlns:p14="http://schemas.microsoft.com/office/powerpoint/2010/main" val="11430126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33400" y="1676400"/>
            <a:ext cx="8077200" cy="4495800"/>
          </a:xfrm>
          <a:solidFill>
            <a:srgbClr val="FFFF99"/>
          </a:solidFill>
        </p:spPr>
        <p:txBody>
          <a:bodyPr/>
          <a:lstStyle/>
          <a:p>
            <a:pPr marL="609600" indent="-609600" eaLnBrk="1" hangingPunct="1"/>
            <a:endParaRPr lang="en-GB" sz="1600" b="1" i="1" dirty="0" smtClean="0"/>
          </a:p>
          <a:p>
            <a:r>
              <a:rPr lang="fr-FR" sz="2800" b="1" i="1" dirty="0"/>
              <a:t>O</a:t>
            </a:r>
            <a:r>
              <a:rPr lang="fr-FR" sz="2800" b="1" i="1" dirty="0" smtClean="0"/>
              <a:t>utils organisationnels</a:t>
            </a:r>
            <a:endParaRPr lang="fr-FR" sz="2800" dirty="0"/>
          </a:p>
          <a:p>
            <a:pPr lvl="1">
              <a:buFontTx/>
              <a:buChar char="-"/>
            </a:pPr>
            <a:r>
              <a:rPr lang="fr-FR" sz="2000" dirty="0" smtClean="0"/>
              <a:t>Utilisation de sources secondaires</a:t>
            </a:r>
          </a:p>
          <a:p>
            <a:pPr lvl="1">
              <a:buFontTx/>
              <a:buChar char="-"/>
            </a:pPr>
            <a:r>
              <a:rPr lang="fr-FR" sz="2000" dirty="0" smtClean="0"/>
              <a:t>Entretiens avec des informateurs-clé</a:t>
            </a:r>
          </a:p>
          <a:p>
            <a:pPr lvl="1">
              <a:buFontTx/>
              <a:buChar char="-"/>
            </a:pPr>
            <a:r>
              <a:rPr lang="fr-FR" sz="2000" dirty="0" smtClean="0"/>
              <a:t>Processus d'enquête</a:t>
            </a:r>
          </a:p>
          <a:p>
            <a:pPr lvl="1">
              <a:buFontTx/>
              <a:buChar char="-"/>
            </a:pPr>
            <a:r>
              <a:rPr lang="fr-FR" sz="2000" dirty="0" smtClean="0"/>
              <a:t>Observations/Commentaires</a:t>
            </a:r>
            <a:endParaRPr lang="fr-FR" sz="2000" dirty="0"/>
          </a:p>
          <a:p>
            <a:pPr lvl="1">
              <a:buFontTx/>
              <a:buChar char="-"/>
            </a:pPr>
            <a:r>
              <a:rPr lang="fr-FR" sz="2000" dirty="0" smtClean="0"/>
              <a:t>Groupes de discussion</a:t>
            </a:r>
            <a:endParaRPr lang="fr-FR" sz="2000" dirty="0"/>
          </a:p>
          <a:p>
            <a:pPr lvl="1">
              <a:buFontTx/>
              <a:buChar char="-"/>
            </a:pPr>
            <a:r>
              <a:rPr lang="fr-FR" sz="2000" dirty="0"/>
              <a:t>Q</a:t>
            </a:r>
            <a:r>
              <a:rPr lang="fr-FR" sz="2000" dirty="0" smtClean="0"/>
              <a:t>uestionnaire d'enquête</a:t>
            </a:r>
            <a:endParaRPr lang="fr-FR" sz="2000" dirty="0"/>
          </a:p>
          <a:p>
            <a:pPr lvl="1">
              <a:buFontTx/>
              <a:buChar char="-"/>
            </a:pPr>
            <a:r>
              <a:rPr lang="fr-FR" sz="2000" dirty="0" smtClean="0"/>
              <a:t>Trianguler les données</a:t>
            </a:r>
            <a:endParaRPr lang="fr-FR" sz="2000" dirty="0"/>
          </a:p>
          <a:p>
            <a:pPr lvl="1">
              <a:buFontTx/>
              <a:buChar char="-"/>
            </a:pPr>
            <a:r>
              <a:rPr lang="fr-FR" sz="2000" dirty="0" smtClean="0"/>
              <a:t>Gestion des relations de pouvoir</a:t>
            </a:r>
          </a:p>
          <a:p>
            <a:pPr marL="990600" lvl="1" indent="-533400" eaLnBrk="1" hangingPunct="1">
              <a:spcBef>
                <a:spcPct val="40000"/>
              </a:spcBef>
            </a:pPr>
            <a:endParaRPr lang="en-GB" sz="2400" dirty="0" smtClean="0"/>
          </a:p>
        </p:txBody>
      </p:sp>
      <p:sp>
        <p:nvSpPr>
          <p:cNvPr id="7171" name="Text Box 7"/>
          <p:cNvSpPr txBox="1">
            <a:spLocks noChangeArrowheads="1"/>
          </p:cNvSpPr>
          <p:nvPr/>
        </p:nvSpPr>
        <p:spPr bwMode="auto">
          <a:xfrm>
            <a:off x="467544" y="846426"/>
            <a:ext cx="8352928" cy="492443"/>
          </a:xfrm>
          <a:prstGeom prst="rect">
            <a:avLst/>
          </a:prstGeom>
          <a:solidFill>
            <a:srgbClr val="00FFFF"/>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00FFFF"/>
            </a:extrusionClr>
          </a:sp3d>
        </p:spPr>
        <p:txBody>
          <a:bodyPr wrap="square" anchor="ctr">
            <a:spAutoFit/>
            <a:flatTx/>
          </a:bodyPr>
          <a:lstStyle/>
          <a:p>
            <a:pPr marL="342900" indent="-342900" algn="ctr" eaLnBrk="0" hangingPunct="0">
              <a:spcBef>
                <a:spcPct val="0"/>
              </a:spcBef>
              <a:buFontTx/>
              <a:buNone/>
            </a:pPr>
            <a:r>
              <a:rPr lang="fr-FR" sz="2600" b="1" dirty="0" smtClean="0"/>
              <a:t>Quels outils de base pour l'analyse de la chaîne de valeur?</a:t>
            </a:r>
            <a:endParaRPr lang="en-GB" sz="2600" b="1" dirty="0"/>
          </a:p>
        </p:txBody>
      </p:sp>
      <p:pic>
        <p:nvPicPr>
          <p:cNvPr id="82949" name="Picture 159"/>
          <p:cNvPicPr>
            <a:picLocks noChangeAspect="1" noChangeArrowheads="1"/>
          </p:cNvPicPr>
          <p:nvPr/>
        </p:nvPicPr>
        <p:blipFill>
          <a:blip r:embed="rId2" cstate="print"/>
          <a:srcRect l="15172" t="19043" r="18022" b="16882"/>
          <a:stretch>
            <a:fillRect/>
          </a:stretch>
        </p:blipFill>
        <p:spPr bwMode="auto">
          <a:xfrm>
            <a:off x="5119230" y="2590800"/>
            <a:ext cx="3581400" cy="3657600"/>
          </a:xfrm>
          <a:prstGeom prst="rect">
            <a:avLst/>
          </a:prstGeom>
          <a:noFill/>
          <a:ln w="9525">
            <a:noFill/>
            <a:miter lim="800000"/>
            <a:headEnd/>
            <a:tailEnd/>
          </a:ln>
        </p:spPr>
      </p:pic>
      <p:sp>
        <p:nvSpPr>
          <p:cNvPr id="82950" name="Rectangle 6"/>
          <p:cNvSpPr>
            <a:spLocks noChangeArrowheads="1"/>
          </p:cNvSpPr>
          <p:nvPr/>
        </p:nvSpPr>
        <p:spPr bwMode="auto">
          <a:xfrm>
            <a:off x="7162800" y="4267200"/>
            <a:ext cx="1447800" cy="228600"/>
          </a:xfrm>
          <a:prstGeom prst="rect">
            <a:avLst/>
          </a:prstGeom>
          <a:noFill/>
          <a:ln w="9525" algn="ctr">
            <a:noFill/>
            <a:prstDash val="dashDot"/>
            <a:miter lim="800000"/>
            <a:headEnd/>
            <a:tailEnd/>
          </a:ln>
        </p:spPr>
        <p:txBody>
          <a:bodyPr anchor="ctr"/>
          <a:lstStyle/>
          <a:p>
            <a:pPr algn="ctr">
              <a:spcBef>
                <a:spcPct val="5000"/>
              </a:spcBef>
              <a:buFontTx/>
              <a:buNone/>
            </a:pPr>
            <a:r>
              <a:rPr lang="en-US" sz="1400" b="1" i="1" dirty="0" err="1" smtClean="0"/>
              <a:t>Processus</a:t>
            </a:r>
            <a:r>
              <a:rPr lang="en-US" sz="1400" b="1" i="1" dirty="0" smtClean="0"/>
              <a:t> de Triangulation</a:t>
            </a:r>
            <a:endParaRPr lang="en-US" sz="1400" b="1" i="1" dirty="0"/>
          </a:p>
          <a:p>
            <a:pPr algn="ctr">
              <a:spcBef>
                <a:spcPct val="5000"/>
              </a:spcBef>
              <a:buFontTx/>
              <a:buNone/>
            </a:pPr>
            <a:r>
              <a:rPr lang="en-US" sz="1400" b="1" i="1" dirty="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contenu 2"/>
          <p:cNvSpPr>
            <a:spLocks noGrp="1"/>
          </p:cNvSpPr>
          <p:nvPr>
            <p:ph idx="4294967295"/>
          </p:nvPr>
        </p:nvSpPr>
        <p:spPr>
          <a:xfrm>
            <a:off x="533400" y="1676400"/>
            <a:ext cx="8077200" cy="4495800"/>
          </a:xfrm>
          <a:solidFill>
            <a:srgbClr val="FFFF99"/>
          </a:solidFill>
          <a:ln cap="flat">
            <a:solidFill>
              <a:schemeClr val="tx1"/>
            </a:solidFill>
            <a:prstDash val="dashDot"/>
          </a:ln>
        </p:spPr>
        <p:txBody>
          <a:bodyPr>
            <a:normAutofit/>
          </a:bodyPr>
          <a:lstStyle/>
          <a:p>
            <a:pPr marL="609600" indent="-609600" eaLnBrk="1" hangingPunct="1"/>
            <a:endParaRPr lang="en-GB" sz="1600" b="1" i="1" dirty="0" smtClean="0"/>
          </a:p>
          <a:p>
            <a:r>
              <a:rPr lang="fr-FR" sz="2800" b="1" i="1" dirty="0" smtClean="0"/>
              <a:t>Outils analytiques</a:t>
            </a:r>
          </a:p>
          <a:p>
            <a:pPr lvl="1">
              <a:buFontTx/>
              <a:buChar char="-"/>
            </a:pPr>
            <a:r>
              <a:rPr lang="fr-FR" sz="2000" dirty="0" smtClean="0"/>
              <a:t>Analyse coût-avantages: évaluation de la performance de la chaîne</a:t>
            </a:r>
          </a:p>
          <a:p>
            <a:pPr lvl="1">
              <a:buFontTx/>
              <a:buChar char="-"/>
            </a:pPr>
            <a:r>
              <a:rPr lang="fr-FR" sz="2000" dirty="0" smtClean="0"/>
              <a:t>Matrice d'analyse des politiques: performance de la chaîne, compétitivité et implications politiques</a:t>
            </a:r>
            <a:endParaRPr lang="fr-FR" sz="2000" dirty="0"/>
          </a:p>
          <a:p>
            <a:pPr lvl="1">
              <a:buFontTx/>
              <a:buChar char="-"/>
            </a:pPr>
            <a:r>
              <a:rPr lang="fr-FR" sz="2000" dirty="0" smtClean="0"/>
              <a:t>Courbe de Lorenz: Répartition selon le sexe, l'équité et la valeur</a:t>
            </a:r>
            <a:endParaRPr lang="fr-FR" sz="2000" dirty="0"/>
          </a:p>
          <a:p>
            <a:pPr lvl="1">
              <a:buFontTx/>
              <a:buChar char="-"/>
            </a:pPr>
            <a:r>
              <a:rPr lang="fr-FR" sz="2000" dirty="0"/>
              <a:t>S</a:t>
            </a:r>
            <a:r>
              <a:rPr lang="fr-FR" sz="2000" dirty="0" smtClean="0"/>
              <a:t>tatistiques descriptives</a:t>
            </a:r>
            <a:endParaRPr lang="fr-FR" sz="2000" dirty="0"/>
          </a:p>
          <a:p>
            <a:pPr lvl="1">
              <a:buFontTx/>
              <a:buChar char="-"/>
            </a:pPr>
            <a:r>
              <a:rPr lang="fr-FR" sz="2000" dirty="0" smtClean="0"/>
              <a:t>Enquêtes de perception</a:t>
            </a:r>
            <a:endParaRPr lang="fr-FR" sz="2000" dirty="0"/>
          </a:p>
          <a:p>
            <a:pPr lvl="1">
              <a:buFontTx/>
              <a:buChar char="-"/>
            </a:pPr>
            <a:r>
              <a:rPr lang="fr-FR" sz="2000" dirty="0" smtClean="0"/>
              <a:t>Régressions économétriques</a:t>
            </a:r>
            <a:endParaRPr lang="fr-FR" sz="2000" dirty="0"/>
          </a:p>
          <a:p>
            <a:pPr lvl="1">
              <a:buFontTx/>
              <a:buChar char="-"/>
            </a:pPr>
            <a:r>
              <a:rPr lang="fr-FR" sz="2000" dirty="0" smtClean="0"/>
              <a:t>Diagramme SWOT</a:t>
            </a:r>
            <a:endParaRPr lang="fr-FR" sz="2000" dirty="0"/>
          </a:p>
          <a:p>
            <a:pPr lvl="1">
              <a:buFontTx/>
              <a:buChar char="-"/>
            </a:pPr>
            <a:r>
              <a:rPr lang="fr-FR" sz="2000" dirty="0" smtClean="0"/>
              <a:t>Organigramme des solutions au problème</a:t>
            </a:r>
          </a:p>
          <a:p>
            <a:pPr marL="990600" lvl="1" indent="-533400" eaLnBrk="1" hangingPunct="1">
              <a:spcBef>
                <a:spcPct val="40000"/>
              </a:spcBef>
            </a:pPr>
            <a:endParaRPr lang="en-US" sz="2000" dirty="0" smtClean="0"/>
          </a:p>
        </p:txBody>
      </p:sp>
      <p:sp>
        <p:nvSpPr>
          <p:cNvPr id="8195" name="Text Box 7"/>
          <p:cNvSpPr txBox="1">
            <a:spLocks noChangeArrowheads="1"/>
          </p:cNvSpPr>
          <p:nvPr/>
        </p:nvSpPr>
        <p:spPr bwMode="auto">
          <a:xfrm>
            <a:off x="928662" y="863867"/>
            <a:ext cx="7543800" cy="492443"/>
          </a:xfrm>
          <a:prstGeom prst="rect">
            <a:avLst/>
          </a:prstGeom>
          <a:solidFill>
            <a:srgbClr val="00FFFF"/>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00FFFF"/>
            </a:extrusionClr>
          </a:sp3d>
        </p:spPr>
        <p:txBody>
          <a:bodyPr anchor="ctr">
            <a:spAutoFit/>
            <a:flatTx/>
          </a:bodyPr>
          <a:lstStyle/>
          <a:p>
            <a:pPr marL="342900" indent="-342900" algn="ctr" eaLnBrk="0" hangingPunct="0">
              <a:spcBef>
                <a:spcPct val="0"/>
              </a:spcBef>
              <a:buFontTx/>
              <a:buNone/>
            </a:pPr>
            <a:r>
              <a:rPr lang="fr-FR" sz="2600" b="1" dirty="0"/>
              <a:t>O</a:t>
            </a:r>
            <a:r>
              <a:rPr lang="fr-FR" sz="2600" b="1" dirty="0" smtClean="0"/>
              <a:t>utils de base pour l'analyse de la chaîne de valeur</a:t>
            </a:r>
            <a:endParaRPr lang="en-GB" sz="26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3"/>
          <p:cNvSpPr txBox="1">
            <a:spLocks noChangeArrowheads="1"/>
          </p:cNvSpPr>
          <p:nvPr/>
        </p:nvSpPr>
        <p:spPr bwMode="auto">
          <a:xfrm>
            <a:off x="2357438" y="2590800"/>
            <a:ext cx="1176337" cy="830997"/>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GB" b="1" u="sng" dirty="0">
                <a:latin typeface="Arial" charset="0"/>
                <a:cs typeface="Arial" charset="0"/>
              </a:rPr>
              <a:t>C</a:t>
            </a:r>
          </a:p>
          <a:p>
            <a:pPr algn="ctr">
              <a:spcBef>
                <a:spcPct val="50000"/>
              </a:spcBef>
              <a:buFontTx/>
              <a:buNone/>
              <a:defRPr/>
            </a:pPr>
            <a:r>
              <a:rPr lang="en-GB" sz="1200" b="1" dirty="0" smtClean="0">
                <a:latin typeface="Arial" charset="0"/>
                <a:cs typeface="Arial" charset="0"/>
              </a:rPr>
              <a:t>Performance de la </a:t>
            </a:r>
            <a:r>
              <a:rPr lang="fr-FR" sz="1200" b="1" dirty="0" smtClean="0">
                <a:latin typeface="Arial" charset="0"/>
                <a:cs typeface="Arial" charset="0"/>
              </a:rPr>
              <a:t>qualité</a:t>
            </a:r>
            <a:endParaRPr lang="fr-FR" sz="1200" b="1" dirty="0">
              <a:latin typeface="Arial" charset="0"/>
              <a:cs typeface="Arial" charset="0"/>
            </a:endParaRPr>
          </a:p>
        </p:txBody>
      </p:sp>
      <p:sp>
        <p:nvSpPr>
          <p:cNvPr id="39942" name="Text Box 4"/>
          <p:cNvSpPr txBox="1">
            <a:spLocks noChangeArrowheads="1"/>
          </p:cNvSpPr>
          <p:nvPr/>
        </p:nvSpPr>
        <p:spPr bwMode="auto">
          <a:xfrm>
            <a:off x="2767013" y="4208463"/>
            <a:ext cx="966787" cy="400110"/>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smtClean="0">
                <a:latin typeface="Arial" charset="0"/>
                <a:cs typeface="Arial" charset="0"/>
              </a:rPr>
              <a:t>Gestion de la qualité</a:t>
            </a:r>
            <a:endParaRPr lang="en-US" sz="1000" b="1" dirty="0">
              <a:latin typeface="Arial" charset="0"/>
              <a:cs typeface="Arial" charset="0"/>
            </a:endParaRPr>
          </a:p>
        </p:txBody>
      </p:sp>
      <p:sp>
        <p:nvSpPr>
          <p:cNvPr id="39943" name="Text Box 5"/>
          <p:cNvSpPr txBox="1">
            <a:spLocks noChangeArrowheads="1"/>
          </p:cNvSpPr>
          <p:nvPr/>
        </p:nvSpPr>
        <p:spPr bwMode="auto">
          <a:xfrm>
            <a:off x="2767013" y="4900613"/>
            <a:ext cx="1119187" cy="600164"/>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100" b="1" dirty="0" smtClean="0">
                <a:latin typeface="Arial" charset="0"/>
                <a:cs typeface="Arial" charset="0"/>
              </a:rPr>
              <a:t>Gestion de la qualité du fournisseur</a:t>
            </a:r>
            <a:r>
              <a:rPr lang="en-US" sz="1100" b="1" dirty="0" smtClean="0">
                <a:latin typeface="Arial" charset="0"/>
                <a:cs typeface="Arial" charset="0"/>
              </a:rPr>
              <a:t> </a:t>
            </a:r>
            <a:endParaRPr lang="en-US" sz="1100" b="1" dirty="0">
              <a:latin typeface="Arial" charset="0"/>
              <a:cs typeface="Arial" charset="0"/>
            </a:endParaRPr>
          </a:p>
        </p:txBody>
      </p:sp>
      <p:sp>
        <p:nvSpPr>
          <p:cNvPr id="39944" name="Text Box 6"/>
          <p:cNvSpPr txBox="1">
            <a:spLocks noChangeArrowheads="1"/>
          </p:cNvSpPr>
          <p:nvPr/>
        </p:nvSpPr>
        <p:spPr bwMode="auto">
          <a:xfrm>
            <a:off x="2767013" y="3757613"/>
            <a:ext cx="738187" cy="261610"/>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100" b="1" dirty="0" smtClean="0">
                <a:latin typeface="Arial" charset="0"/>
                <a:cs typeface="Arial" charset="0"/>
              </a:rPr>
              <a:t>Produit</a:t>
            </a:r>
            <a:r>
              <a:rPr lang="en-US" sz="1100" b="1" dirty="0" smtClean="0">
                <a:latin typeface="Arial" charset="0"/>
                <a:cs typeface="Arial" charset="0"/>
              </a:rPr>
              <a:t> </a:t>
            </a:r>
            <a:endParaRPr lang="en-US" sz="1100" b="1" dirty="0">
              <a:latin typeface="Arial" charset="0"/>
              <a:cs typeface="Arial" charset="0"/>
            </a:endParaRPr>
          </a:p>
        </p:txBody>
      </p:sp>
      <p:sp>
        <p:nvSpPr>
          <p:cNvPr id="39945" name="Rectangle 7"/>
          <p:cNvSpPr>
            <a:spLocks noChangeArrowheads="1"/>
          </p:cNvSpPr>
          <p:nvPr/>
        </p:nvSpPr>
        <p:spPr bwMode="auto">
          <a:xfrm>
            <a:off x="2743200" y="5656719"/>
            <a:ext cx="969963" cy="430887"/>
          </a:xfrm>
          <a:prstGeom prst="rect">
            <a:avLst/>
          </a:prstGeom>
          <a:solidFill>
            <a:srgbClr val="FFFFCC"/>
          </a:solidFill>
          <a:ln w="9525" algn="ctr">
            <a:solidFill>
              <a:schemeClr val="bg2">
                <a:lumMod val="75000"/>
              </a:schemeClr>
            </a:solidFill>
            <a:miter lim="800000"/>
            <a:headEnd/>
            <a:tailEnd/>
          </a:ln>
        </p:spPr>
        <p:txBody>
          <a:bodyPr anchor="ctr">
            <a:spAutoFit/>
          </a:bodyPr>
          <a:lstStyle/>
          <a:p>
            <a:pPr>
              <a:spcBef>
                <a:spcPct val="0"/>
              </a:spcBef>
              <a:buFontTx/>
              <a:buNone/>
              <a:defRPr/>
            </a:pPr>
            <a:r>
              <a:rPr lang="fr-FR" sz="1100" b="1" dirty="0" smtClean="0">
                <a:latin typeface="Arial" charset="0"/>
              </a:rPr>
              <a:t>Gestion du processus</a:t>
            </a:r>
            <a:endParaRPr lang="en-US" sz="1100" b="1" dirty="0">
              <a:latin typeface="Arial" charset="0"/>
            </a:endParaRPr>
          </a:p>
        </p:txBody>
      </p:sp>
      <p:sp>
        <p:nvSpPr>
          <p:cNvPr id="39946" name="Line 8"/>
          <p:cNvSpPr>
            <a:spLocks noChangeShapeType="1"/>
          </p:cNvSpPr>
          <p:nvPr/>
        </p:nvSpPr>
        <p:spPr bwMode="auto">
          <a:xfrm>
            <a:off x="2667000" y="3733800"/>
            <a:ext cx="0" cy="22098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47" name="Text Box 9"/>
          <p:cNvSpPr txBox="1">
            <a:spLocks noChangeArrowheads="1"/>
          </p:cNvSpPr>
          <p:nvPr/>
        </p:nvSpPr>
        <p:spPr bwMode="auto">
          <a:xfrm>
            <a:off x="933450" y="2590800"/>
            <a:ext cx="1362075" cy="830997"/>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GB" b="1" u="sng" dirty="0">
                <a:latin typeface="Arial" charset="0"/>
                <a:cs typeface="Arial" charset="0"/>
              </a:rPr>
              <a:t>B </a:t>
            </a:r>
          </a:p>
          <a:p>
            <a:pPr algn="ctr">
              <a:spcBef>
                <a:spcPct val="50000"/>
              </a:spcBef>
              <a:buFontTx/>
              <a:buNone/>
              <a:defRPr/>
            </a:pPr>
            <a:r>
              <a:rPr lang="fr-FR" sz="1200" b="1" dirty="0" smtClean="0">
                <a:latin typeface="Arial" charset="0"/>
                <a:cs typeface="Arial" charset="0"/>
              </a:rPr>
              <a:t>Performance de l’Acteur/chaîne</a:t>
            </a:r>
            <a:endParaRPr lang="fr-FR" sz="1200" dirty="0">
              <a:latin typeface="Arial" charset="0"/>
              <a:cs typeface="Arial" charset="0"/>
            </a:endParaRPr>
          </a:p>
        </p:txBody>
      </p:sp>
      <p:sp>
        <p:nvSpPr>
          <p:cNvPr id="39948" name="Text Box 10"/>
          <p:cNvSpPr txBox="1">
            <a:spLocks noChangeArrowheads="1"/>
          </p:cNvSpPr>
          <p:nvPr/>
        </p:nvSpPr>
        <p:spPr bwMode="auto">
          <a:xfrm>
            <a:off x="4833938" y="2590800"/>
            <a:ext cx="866775" cy="692497"/>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US" b="1" u="sng" dirty="0">
                <a:latin typeface="Arial" charset="0"/>
                <a:cs typeface="Arial" charset="0"/>
              </a:rPr>
              <a:t>E</a:t>
            </a:r>
          </a:p>
          <a:p>
            <a:pPr algn="ctr">
              <a:spcBef>
                <a:spcPct val="50000"/>
              </a:spcBef>
              <a:defRPr/>
            </a:pPr>
            <a:r>
              <a:rPr lang="fr-FR" sz="1400" b="1" dirty="0" smtClean="0">
                <a:latin typeface="Arial" charset="0"/>
                <a:cs typeface="Arial" charset="0"/>
              </a:rPr>
              <a:t>Equité</a:t>
            </a:r>
            <a:endParaRPr lang="fr-FR" sz="1400" b="1" dirty="0">
              <a:latin typeface="Arial" charset="0"/>
              <a:cs typeface="Arial" charset="0"/>
            </a:endParaRPr>
          </a:p>
        </p:txBody>
      </p:sp>
      <p:sp>
        <p:nvSpPr>
          <p:cNvPr id="39949" name="Text Box 11"/>
          <p:cNvSpPr txBox="1">
            <a:spLocks noChangeArrowheads="1"/>
          </p:cNvSpPr>
          <p:nvPr/>
        </p:nvSpPr>
        <p:spPr bwMode="auto">
          <a:xfrm>
            <a:off x="5824538" y="2590800"/>
            <a:ext cx="1300162" cy="1015663"/>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GB" b="1" u="sng" dirty="0">
                <a:latin typeface="Arial" charset="0"/>
                <a:cs typeface="Arial" charset="0"/>
              </a:rPr>
              <a:t>F</a:t>
            </a:r>
          </a:p>
          <a:p>
            <a:pPr algn="ctr">
              <a:spcBef>
                <a:spcPct val="50000"/>
              </a:spcBef>
              <a:buFontTx/>
              <a:buNone/>
              <a:defRPr/>
            </a:pPr>
            <a:r>
              <a:rPr lang="fr-FR" sz="1200" b="1" dirty="0" smtClean="0">
                <a:latin typeface="Arial" charset="0"/>
                <a:cs typeface="Arial" charset="0"/>
              </a:rPr>
              <a:t>Environnement institutionnel et politique </a:t>
            </a:r>
            <a:endParaRPr lang="fr-FR" sz="1200" dirty="0">
              <a:latin typeface="Arial" charset="0"/>
              <a:cs typeface="Arial" charset="0"/>
            </a:endParaRPr>
          </a:p>
        </p:txBody>
      </p:sp>
      <p:sp>
        <p:nvSpPr>
          <p:cNvPr id="39950" name="Text Box 12"/>
          <p:cNvSpPr txBox="1">
            <a:spLocks noChangeArrowheads="1"/>
          </p:cNvSpPr>
          <p:nvPr/>
        </p:nvSpPr>
        <p:spPr bwMode="auto">
          <a:xfrm>
            <a:off x="3595688" y="2590800"/>
            <a:ext cx="1155700" cy="623248"/>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GB" b="1" u="sng" dirty="0">
                <a:latin typeface="Arial" charset="0"/>
                <a:cs typeface="Arial" charset="0"/>
              </a:rPr>
              <a:t>D</a:t>
            </a:r>
          </a:p>
          <a:p>
            <a:pPr algn="ctr">
              <a:spcBef>
                <a:spcPct val="50000"/>
              </a:spcBef>
              <a:buFontTx/>
              <a:buNone/>
              <a:defRPr/>
            </a:pPr>
            <a:r>
              <a:rPr lang="fr-FR" sz="1100" b="1" dirty="0" smtClean="0">
                <a:latin typeface="Arial" charset="0"/>
                <a:cs typeface="Arial" charset="0"/>
              </a:rPr>
              <a:t>Gouvernance </a:t>
            </a:r>
            <a:endParaRPr lang="fr-FR" sz="1100" dirty="0">
              <a:latin typeface="Arial" charset="0"/>
              <a:cs typeface="Arial" charset="0"/>
            </a:endParaRPr>
          </a:p>
        </p:txBody>
      </p:sp>
      <p:sp>
        <p:nvSpPr>
          <p:cNvPr id="39951" name="Text Box 13"/>
          <p:cNvSpPr txBox="1">
            <a:spLocks noChangeArrowheads="1"/>
          </p:cNvSpPr>
          <p:nvPr/>
        </p:nvSpPr>
        <p:spPr bwMode="auto">
          <a:xfrm>
            <a:off x="22225" y="2576513"/>
            <a:ext cx="977875" cy="1015663"/>
          </a:xfrm>
          <a:prstGeom prst="rect">
            <a:avLst/>
          </a:prstGeom>
          <a:solidFill>
            <a:srgbClr val="FFFF99"/>
          </a:solidFill>
          <a:ln w="9525" algn="ctr">
            <a:solidFill>
              <a:schemeClr val="bg2">
                <a:lumMod val="75000"/>
              </a:schemeClr>
            </a:solidFill>
            <a:miter lim="800000"/>
            <a:headEnd/>
            <a:tailEnd/>
          </a:ln>
        </p:spPr>
        <p:txBody>
          <a:bodyPr wrap="square">
            <a:spAutoFit/>
          </a:bodyPr>
          <a:lstStyle/>
          <a:p>
            <a:pPr algn="ctr">
              <a:spcBef>
                <a:spcPct val="50000"/>
              </a:spcBef>
              <a:defRPr/>
            </a:pPr>
            <a:r>
              <a:rPr lang="en-GB" b="1" u="sng" dirty="0">
                <a:latin typeface="Arial" charset="0"/>
                <a:cs typeface="Arial" charset="0"/>
              </a:rPr>
              <a:t>A </a:t>
            </a:r>
            <a:r>
              <a:rPr lang="en-GB" sz="1200" b="1" dirty="0" smtClean="0">
                <a:latin typeface="Arial" charset="0"/>
                <a:cs typeface="Arial" charset="0"/>
              </a:rPr>
              <a:t>Structure</a:t>
            </a:r>
            <a:r>
              <a:rPr lang="en-GB" b="1" dirty="0" smtClean="0">
                <a:latin typeface="Arial" charset="0"/>
                <a:cs typeface="Arial" charset="0"/>
              </a:rPr>
              <a:t> </a:t>
            </a:r>
            <a:r>
              <a:rPr lang="fr-FR" sz="1200" b="1" dirty="0" smtClean="0">
                <a:latin typeface="Arial" charset="0"/>
                <a:cs typeface="Arial" charset="0"/>
              </a:rPr>
              <a:t> de la chaîne</a:t>
            </a:r>
            <a:endParaRPr lang="fr-FR" sz="1200" dirty="0">
              <a:latin typeface="Arial" charset="0"/>
              <a:cs typeface="Arial" charset="0"/>
            </a:endParaRPr>
          </a:p>
        </p:txBody>
      </p:sp>
      <p:sp>
        <p:nvSpPr>
          <p:cNvPr id="39952" name="Text Box 14"/>
          <p:cNvSpPr txBox="1">
            <a:spLocks noChangeArrowheads="1"/>
          </p:cNvSpPr>
          <p:nvPr/>
        </p:nvSpPr>
        <p:spPr bwMode="auto">
          <a:xfrm>
            <a:off x="1358900" y="4419600"/>
            <a:ext cx="774700" cy="461665"/>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200" b="1" dirty="0" smtClean="0">
                <a:latin typeface="Arial" charset="0"/>
                <a:cs typeface="Arial" charset="0"/>
              </a:rPr>
              <a:t>Croissance</a:t>
            </a:r>
            <a:endParaRPr lang="fr-FR" sz="1200" b="1" dirty="0">
              <a:latin typeface="Arial" charset="0"/>
              <a:cs typeface="Arial" charset="0"/>
            </a:endParaRPr>
          </a:p>
        </p:txBody>
      </p:sp>
      <p:sp>
        <p:nvSpPr>
          <p:cNvPr id="39953" name="Text Box 15"/>
          <p:cNvSpPr txBox="1">
            <a:spLocks noChangeArrowheads="1"/>
          </p:cNvSpPr>
          <p:nvPr/>
        </p:nvSpPr>
        <p:spPr bwMode="auto">
          <a:xfrm>
            <a:off x="1358900" y="4938713"/>
            <a:ext cx="936625" cy="466725"/>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200" b="1" dirty="0" smtClean="0">
                <a:latin typeface="Arial" charset="0"/>
                <a:cs typeface="Arial" charset="0"/>
              </a:rPr>
              <a:t>Compétitivité</a:t>
            </a:r>
            <a:endParaRPr lang="fr-FR" sz="1200" b="1" dirty="0">
              <a:latin typeface="Arial" charset="0"/>
              <a:cs typeface="Arial" charset="0"/>
            </a:endParaRPr>
          </a:p>
        </p:txBody>
      </p:sp>
      <p:sp>
        <p:nvSpPr>
          <p:cNvPr id="39954" name="Text Box 16"/>
          <p:cNvSpPr txBox="1">
            <a:spLocks noChangeArrowheads="1"/>
          </p:cNvSpPr>
          <p:nvPr/>
        </p:nvSpPr>
        <p:spPr bwMode="auto">
          <a:xfrm>
            <a:off x="1358900" y="3795713"/>
            <a:ext cx="866775" cy="461665"/>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200" b="1" dirty="0" smtClean="0">
                <a:latin typeface="Arial" charset="0"/>
                <a:cs typeface="Arial" charset="0"/>
              </a:rPr>
              <a:t>Rentabilité</a:t>
            </a:r>
            <a:endParaRPr lang="en-US" sz="1200" b="1" dirty="0">
              <a:latin typeface="Arial" charset="0"/>
              <a:cs typeface="Arial" charset="0"/>
            </a:endParaRPr>
          </a:p>
        </p:txBody>
      </p:sp>
      <p:sp>
        <p:nvSpPr>
          <p:cNvPr id="39955" name="Line 17"/>
          <p:cNvSpPr>
            <a:spLocks noChangeShapeType="1"/>
          </p:cNvSpPr>
          <p:nvPr/>
        </p:nvSpPr>
        <p:spPr bwMode="auto">
          <a:xfrm flipH="1">
            <a:off x="1257300" y="3567113"/>
            <a:ext cx="7938" cy="16002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56" name="Line 18"/>
          <p:cNvSpPr>
            <a:spLocks noChangeShapeType="1"/>
          </p:cNvSpPr>
          <p:nvPr/>
        </p:nvSpPr>
        <p:spPr bwMode="auto">
          <a:xfrm flipH="1">
            <a:off x="1257300" y="39481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57" name="Line 19"/>
          <p:cNvSpPr>
            <a:spLocks noChangeShapeType="1"/>
          </p:cNvSpPr>
          <p:nvPr/>
        </p:nvSpPr>
        <p:spPr bwMode="auto">
          <a:xfrm flipH="1">
            <a:off x="1257300" y="45577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58" name="Line 20"/>
          <p:cNvSpPr>
            <a:spLocks noChangeShapeType="1"/>
          </p:cNvSpPr>
          <p:nvPr/>
        </p:nvSpPr>
        <p:spPr bwMode="auto">
          <a:xfrm flipH="1">
            <a:off x="1247775" y="5167313"/>
            <a:ext cx="95250"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59" name="Line 21"/>
          <p:cNvSpPr>
            <a:spLocks noChangeShapeType="1"/>
          </p:cNvSpPr>
          <p:nvPr/>
        </p:nvSpPr>
        <p:spPr bwMode="auto">
          <a:xfrm flipH="1">
            <a:off x="2667000" y="3871913"/>
            <a:ext cx="84138"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0" name="Line 22"/>
          <p:cNvSpPr>
            <a:spLocks noChangeShapeType="1"/>
          </p:cNvSpPr>
          <p:nvPr/>
        </p:nvSpPr>
        <p:spPr bwMode="auto">
          <a:xfrm flipH="1">
            <a:off x="2679700" y="4418013"/>
            <a:ext cx="84138"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1" name="Line 23"/>
          <p:cNvSpPr>
            <a:spLocks noChangeShapeType="1"/>
          </p:cNvSpPr>
          <p:nvPr/>
        </p:nvSpPr>
        <p:spPr bwMode="auto">
          <a:xfrm flipH="1">
            <a:off x="2679700" y="5180013"/>
            <a:ext cx="84138"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2" name="Line 24"/>
          <p:cNvSpPr>
            <a:spLocks noChangeShapeType="1"/>
          </p:cNvSpPr>
          <p:nvPr/>
        </p:nvSpPr>
        <p:spPr bwMode="auto">
          <a:xfrm flipH="1">
            <a:off x="2663825" y="59420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3" name="Text Box 25"/>
          <p:cNvSpPr txBox="1">
            <a:spLocks noChangeArrowheads="1"/>
          </p:cNvSpPr>
          <p:nvPr/>
        </p:nvSpPr>
        <p:spPr bwMode="auto">
          <a:xfrm>
            <a:off x="198438" y="4491038"/>
            <a:ext cx="979487" cy="400110"/>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en-GB" sz="1000" b="1" dirty="0" smtClean="0">
                <a:latin typeface="Arial" charset="0"/>
                <a:cs typeface="Arial" charset="0"/>
              </a:rPr>
              <a:t>Segmentation du </a:t>
            </a:r>
            <a:r>
              <a:rPr lang="fr-FR" sz="1000" b="1" dirty="0" smtClean="0">
                <a:latin typeface="Arial" charset="0"/>
                <a:cs typeface="Arial" charset="0"/>
              </a:rPr>
              <a:t>marché</a:t>
            </a:r>
            <a:endParaRPr lang="fr-FR" sz="1000" b="1" dirty="0">
              <a:latin typeface="Arial" charset="0"/>
              <a:cs typeface="Arial" charset="0"/>
            </a:endParaRPr>
          </a:p>
        </p:txBody>
      </p:sp>
      <p:sp>
        <p:nvSpPr>
          <p:cNvPr id="39964" name="Text Box 26"/>
          <p:cNvSpPr txBox="1">
            <a:spLocks noChangeArrowheads="1"/>
          </p:cNvSpPr>
          <p:nvPr/>
        </p:nvSpPr>
        <p:spPr bwMode="auto">
          <a:xfrm>
            <a:off x="198438" y="5081588"/>
            <a:ext cx="949325" cy="600164"/>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100" b="1" dirty="0" smtClean="0">
                <a:latin typeface="Arial" charset="0"/>
                <a:cs typeface="Arial" charset="0"/>
              </a:rPr>
              <a:t>Intégration</a:t>
            </a:r>
            <a:r>
              <a:rPr lang="en-US" sz="1100" b="1" dirty="0" smtClean="0">
                <a:latin typeface="Arial" charset="0"/>
                <a:cs typeface="Arial" charset="0"/>
              </a:rPr>
              <a:t> </a:t>
            </a:r>
            <a:r>
              <a:rPr lang="fr-FR" sz="1100" b="1" dirty="0" smtClean="0">
                <a:latin typeface="Arial" charset="0"/>
                <a:cs typeface="Arial" charset="0"/>
              </a:rPr>
              <a:t>verticale</a:t>
            </a:r>
            <a:r>
              <a:rPr lang="en-US" sz="1100" b="1" dirty="0" smtClean="0">
                <a:latin typeface="Arial" charset="0"/>
                <a:cs typeface="Arial" charset="0"/>
              </a:rPr>
              <a:t> et  </a:t>
            </a:r>
            <a:r>
              <a:rPr lang="fr-FR" sz="1100" b="1" dirty="0" smtClean="0">
                <a:latin typeface="Arial" charset="0"/>
                <a:cs typeface="Arial" charset="0"/>
              </a:rPr>
              <a:t>horizontale</a:t>
            </a:r>
            <a:endParaRPr lang="fr-FR" sz="1100" b="1" dirty="0">
              <a:latin typeface="Arial" charset="0"/>
              <a:cs typeface="Arial" charset="0"/>
            </a:endParaRPr>
          </a:p>
        </p:txBody>
      </p:sp>
      <p:sp>
        <p:nvSpPr>
          <p:cNvPr id="39965" name="Text Box 27"/>
          <p:cNvSpPr txBox="1">
            <a:spLocks noChangeArrowheads="1"/>
          </p:cNvSpPr>
          <p:nvPr/>
        </p:nvSpPr>
        <p:spPr bwMode="auto">
          <a:xfrm>
            <a:off x="198438" y="3757613"/>
            <a:ext cx="773112" cy="553998"/>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smtClean="0">
                <a:latin typeface="Arial" charset="0"/>
                <a:cs typeface="Arial" charset="0"/>
              </a:rPr>
              <a:t>Segmentation</a:t>
            </a:r>
            <a:r>
              <a:rPr lang="en-US" sz="1000" b="1" dirty="0" smtClean="0">
                <a:latin typeface="Arial" charset="0"/>
                <a:cs typeface="Arial" charset="0"/>
              </a:rPr>
              <a:t> de </a:t>
            </a:r>
            <a:r>
              <a:rPr lang="fr-FR" sz="1000" b="1" dirty="0" smtClean="0">
                <a:latin typeface="Arial" charset="0"/>
                <a:cs typeface="Arial" charset="0"/>
              </a:rPr>
              <a:t>l’acteur</a:t>
            </a:r>
            <a:endParaRPr lang="fr-FR" sz="1000" b="1" dirty="0">
              <a:latin typeface="Arial" charset="0"/>
              <a:cs typeface="Arial" charset="0"/>
            </a:endParaRPr>
          </a:p>
        </p:txBody>
      </p:sp>
      <p:sp>
        <p:nvSpPr>
          <p:cNvPr id="39967" name="Line 29"/>
          <p:cNvSpPr>
            <a:spLocks noChangeShapeType="1"/>
          </p:cNvSpPr>
          <p:nvPr/>
        </p:nvSpPr>
        <p:spPr bwMode="auto">
          <a:xfrm>
            <a:off x="128588" y="3657600"/>
            <a:ext cx="23812" cy="17526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8" name="Line 30"/>
          <p:cNvSpPr>
            <a:spLocks noChangeShapeType="1"/>
          </p:cNvSpPr>
          <p:nvPr/>
        </p:nvSpPr>
        <p:spPr bwMode="auto">
          <a:xfrm flipH="1">
            <a:off x="104775" y="41005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69" name="Line 31"/>
          <p:cNvSpPr>
            <a:spLocks noChangeShapeType="1"/>
          </p:cNvSpPr>
          <p:nvPr/>
        </p:nvSpPr>
        <p:spPr bwMode="auto">
          <a:xfrm flipH="1">
            <a:off x="104775" y="47101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0" name="Line 32"/>
          <p:cNvSpPr>
            <a:spLocks noChangeShapeType="1"/>
          </p:cNvSpPr>
          <p:nvPr/>
        </p:nvSpPr>
        <p:spPr bwMode="auto">
          <a:xfrm flipH="1">
            <a:off x="104775" y="53959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2" name="Text Box 35"/>
          <p:cNvSpPr txBox="1">
            <a:spLocks noChangeArrowheads="1"/>
          </p:cNvSpPr>
          <p:nvPr/>
        </p:nvSpPr>
        <p:spPr bwMode="auto">
          <a:xfrm>
            <a:off x="4191000" y="4038600"/>
            <a:ext cx="866775" cy="553998"/>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a:latin typeface="Arial" charset="0"/>
                <a:cs typeface="Arial" charset="0"/>
              </a:rPr>
              <a:t>Type </a:t>
            </a:r>
            <a:r>
              <a:rPr lang="fr-FR" sz="1000" b="1" dirty="0" smtClean="0">
                <a:latin typeface="Arial" charset="0"/>
                <a:cs typeface="Arial" charset="0"/>
              </a:rPr>
              <a:t>de  gouvernance</a:t>
            </a:r>
            <a:endParaRPr lang="en-US" sz="1000" b="1" dirty="0">
              <a:latin typeface="Arial" charset="0"/>
              <a:cs typeface="Arial" charset="0"/>
            </a:endParaRPr>
          </a:p>
        </p:txBody>
      </p:sp>
      <p:sp>
        <p:nvSpPr>
          <p:cNvPr id="39973" name="Line 36"/>
          <p:cNvSpPr>
            <a:spLocks noChangeShapeType="1"/>
          </p:cNvSpPr>
          <p:nvPr/>
        </p:nvSpPr>
        <p:spPr bwMode="auto">
          <a:xfrm flipH="1">
            <a:off x="4038600" y="4343400"/>
            <a:ext cx="161925" cy="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4" name="Line 37"/>
          <p:cNvSpPr>
            <a:spLocks noChangeShapeType="1"/>
          </p:cNvSpPr>
          <p:nvPr/>
        </p:nvSpPr>
        <p:spPr bwMode="auto">
          <a:xfrm>
            <a:off x="4038600" y="3505200"/>
            <a:ext cx="0" cy="8382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5" name="Text Box 38"/>
          <p:cNvSpPr txBox="1">
            <a:spLocks noChangeArrowheads="1"/>
          </p:cNvSpPr>
          <p:nvPr/>
        </p:nvSpPr>
        <p:spPr bwMode="auto">
          <a:xfrm>
            <a:off x="5243513" y="4633913"/>
            <a:ext cx="850900" cy="553998"/>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smtClean="0">
                <a:latin typeface="Arial" charset="0"/>
                <a:cs typeface="Arial" charset="0"/>
              </a:rPr>
              <a:t>Répartition</a:t>
            </a:r>
            <a:r>
              <a:rPr lang="en-GB" sz="1000" b="1" dirty="0" smtClean="0">
                <a:latin typeface="Arial" charset="0"/>
                <a:cs typeface="Arial" charset="0"/>
              </a:rPr>
              <a:t> à </a:t>
            </a:r>
            <a:r>
              <a:rPr lang="fr-FR" sz="1000" b="1" dirty="0" smtClean="0">
                <a:latin typeface="Arial" charset="0"/>
                <a:cs typeface="Arial" charset="0"/>
              </a:rPr>
              <a:t>valeur</a:t>
            </a:r>
            <a:r>
              <a:rPr lang="en-GB" sz="1000" b="1" dirty="0" smtClean="0">
                <a:latin typeface="Arial" charset="0"/>
                <a:cs typeface="Arial" charset="0"/>
              </a:rPr>
              <a:t> </a:t>
            </a:r>
            <a:r>
              <a:rPr lang="fr-FR" sz="1000" b="1" dirty="0" smtClean="0">
                <a:latin typeface="Arial" charset="0"/>
                <a:cs typeface="Arial" charset="0"/>
              </a:rPr>
              <a:t>ajoutée</a:t>
            </a:r>
            <a:r>
              <a:rPr lang="en-GB" sz="1000" b="1" dirty="0" smtClean="0">
                <a:latin typeface="Arial" charset="0"/>
                <a:cs typeface="Arial" charset="0"/>
              </a:rPr>
              <a:t> </a:t>
            </a:r>
            <a:endParaRPr lang="en-US" sz="1000" b="1" dirty="0">
              <a:latin typeface="Arial" charset="0"/>
              <a:cs typeface="Arial" charset="0"/>
            </a:endParaRPr>
          </a:p>
        </p:txBody>
      </p:sp>
      <p:sp>
        <p:nvSpPr>
          <p:cNvPr id="39976" name="Text Box 39"/>
          <p:cNvSpPr txBox="1">
            <a:spLocks noChangeArrowheads="1"/>
          </p:cNvSpPr>
          <p:nvPr/>
        </p:nvSpPr>
        <p:spPr bwMode="auto">
          <a:xfrm>
            <a:off x="5243513" y="4024313"/>
            <a:ext cx="700087" cy="553998"/>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smtClean="0">
                <a:latin typeface="Arial" charset="0"/>
                <a:cs typeface="Arial" charset="0"/>
              </a:rPr>
              <a:t>Egalité des sexes</a:t>
            </a:r>
            <a:endParaRPr lang="en-US" sz="1000" b="1" dirty="0">
              <a:latin typeface="Arial" charset="0"/>
              <a:cs typeface="Arial" charset="0"/>
            </a:endParaRPr>
          </a:p>
        </p:txBody>
      </p:sp>
      <p:sp>
        <p:nvSpPr>
          <p:cNvPr id="39977" name="Line 40"/>
          <p:cNvSpPr>
            <a:spLocks noChangeShapeType="1"/>
          </p:cNvSpPr>
          <p:nvPr/>
        </p:nvSpPr>
        <p:spPr bwMode="auto">
          <a:xfrm flipH="1">
            <a:off x="5157788" y="4367213"/>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8" name="Line 41"/>
          <p:cNvSpPr>
            <a:spLocks noChangeShapeType="1"/>
          </p:cNvSpPr>
          <p:nvPr/>
        </p:nvSpPr>
        <p:spPr bwMode="auto">
          <a:xfrm flipH="1">
            <a:off x="5143500" y="4946650"/>
            <a:ext cx="84138" cy="1588"/>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79" name="Text Box 42"/>
          <p:cNvSpPr txBox="1">
            <a:spLocks noChangeArrowheads="1"/>
          </p:cNvSpPr>
          <p:nvPr/>
        </p:nvSpPr>
        <p:spPr bwMode="auto">
          <a:xfrm>
            <a:off x="6296025" y="4633913"/>
            <a:ext cx="866775" cy="430887"/>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en-GB" sz="1100" b="1" dirty="0" smtClean="0">
                <a:latin typeface="Arial" charset="0"/>
                <a:cs typeface="Arial" charset="0"/>
              </a:rPr>
              <a:t>Services </a:t>
            </a:r>
            <a:r>
              <a:rPr lang="fr-FR" sz="1100" b="1" dirty="0" smtClean="0">
                <a:latin typeface="Arial" charset="0"/>
                <a:cs typeface="Arial" charset="0"/>
              </a:rPr>
              <a:t>publiques</a:t>
            </a:r>
            <a:endParaRPr lang="fr-FR" sz="1100" b="1" dirty="0">
              <a:latin typeface="Arial" charset="0"/>
              <a:cs typeface="Arial" charset="0"/>
            </a:endParaRPr>
          </a:p>
        </p:txBody>
      </p:sp>
      <p:sp>
        <p:nvSpPr>
          <p:cNvPr id="39980" name="Text Box 43"/>
          <p:cNvSpPr txBox="1">
            <a:spLocks noChangeArrowheads="1"/>
          </p:cNvSpPr>
          <p:nvPr/>
        </p:nvSpPr>
        <p:spPr bwMode="auto">
          <a:xfrm>
            <a:off x="6296025" y="5243513"/>
            <a:ext cx="866775" cy="461665"/>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en-US" sz="1200" b="1" dirty="0" smtClean="0">
                <a:latin typeface="Arial" charset="0"/>
                <a:cs typeface="Arial" charset="0"/>
              </a:rPr>
              <a:t>Services </a:t>
            </a:r>
            <a:r>
              <a:rPr lang="fr-FR" sz="1200" b="1" dirty="0" smtClean="0">
                <a:latin typeface="Arial" charset="0"/>
                <a:cs typeface="Arial" charset="0"/>
              </a:rPr>
              <a:t>Privés</a:t>
            </a:r>
            <a:endParaRPr lang="fr-FR" sz="1200" b="1" dirty="0">
              <a:latin typeface="Arial" charset="0"/>
              <a:cs typeface="Arial" charset="0"/>
            </a:endParaRPr>
          </a:p>
        </p:txBody>
      </p:sp>
      <p:sp>
        <p:nvSpPr>
          <p:cNvPr id="39981" name="Text Box 44"/>
          <p:cNvSpPr txBox="1">
            <a:spLocks noChangeArrowheads="1"/>
          </p:cNvSpPr>
          <p:nvPr/>
        </p:nvSpPr>
        <p:spPr bwMode="auto">
          <a:xfrm>
            <a:off x="6324600" y="4038600"/>
            <a:ext cx="866775" cy="600164"/>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100" b="1" dirty="0" smtClean="0">
                <a:latin typeface="Arial" charset="0"/>
                <a:cs typeface="Arial" charset="0"/>
              </a:rPr>
              <a:t>Impact des politiques</a:t>
            </a:r>
            <a:endParaRPr lang="en-US" sz="1100" b="1" dirty="0">
              <a:latin typeface="Arial" charset="0"/>
              <a:cs typeface="Arial" charset="0"/>
            </a:endParaRPr>
          </a:p>
        </p:txBody>
      </p:sp>
      <p:sp>
        <p:nvSpPr>
          <p:cNvPr id="39982" name="Line 45"/>
          <p:cNvSpPr>
            <a:spLocks noChangeShapeType="1"/>
          </p:cNvSpPr>
          <p:nvPr/>
        </p:nvSpPr>
        <p:spPr bwMode="auto">
          <a:xfrm flipH="1">
            <a:off x="6210300" y="4243388"/>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83" name="Line 46"/>
          <p:cNvSpPr>
            <a:spLocks noChangeShapeType="1"/>
          </p:cNvSpPr>
          <p:nvPr/>
        </p:nvSpPr>
        <p:spPr bwMode="auto">
          <a:xfrm flipH="1">
            <a:off x="6210300" y="4929188"/>
            <a:ext cx="85725"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84" name="Line 47"/>
          <p:cNvSpPr>
            <a:spLocks noChangeShapeType="1"/>
          </p:cNvSpPr>
          <p:nvPr/>
        </p:nvSpPr>
        <p:spPr bwMode="auto">
          <a:xfrm flipH="1">
            <a:off x="6203950" y="5434013"/>
            <a:ext cx="95250" cy="1587"/>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85" name="Line 48"/>
          <p:cNvSpPr>
            <a:spLocks noChangeShapeType="1"/>
          </p:cNvSpPr>
          <p:nvPr/>
        </p:nvSpPr>
        <p:spPr bwMode="auto">
          <a:xfrm>
            <a:off x="6172200" y="3733800"/>
            <a:ext cx="0" cy="16764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86" name="Line 49"/>
          <p:cNvSpPr>
            <a:spLocks noChangeShapeType="1"/>
          </p:cNvSpPr>
          <p:nvPr/>
        </p:nvSpPr>
        <p:spPr bwMode="auto">
          <a:xfrm>
            <a:off x="5143500" y="3281363"/>
            <a:ext cx="0" cy="16764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39987" name="AutoShape 50"/>
          <p:cNvSpPr>
            <a:spLocks noChangeArrowheads="1"/>
          </p:cNvSpPr>
          <p:nvPr/>
        </p:nvSpPr>
        <p:spPr bwMode="auto">
          <a:xfrm>
            <a:off x="4191000" y="1887488"/>
            <a:ext cx="990600" cy="533400"/>
          </a:xfrm>
          <a:prstGeom prst="downArrow">
            <a:avLst>
              <a:gd name="adj1" fmla="val 48176"/>
              <a:gd name="adj2" fmla="val 64880"/>
            </a:avLst>
          </a:prstGeom>
          <a:solidFill>
            <a:srgbClr val="FFFF99"/>
          </a:solidFill>
          <a:ln w="9525" algn="ctr">
            <a:solidFill>
              <a:schemeClr val="bg2">
                <a:lumMod val="75000"/>
              </a:schemeClr>
            </a:solidFill>
            <a:miter lim="800000"/>
            <a:headEnd/>
            <a:tailEnd/>
          </a:ln>
        </p:spPr>
        <p:txBody>
          <a:bodyPr anchor="ctr">
            <a:spAutoFit/>
          </a:bodyPr>
          <a:lstStyle/>
          <a:p>
            <a:pPr>
              <a:spcBef>
                <a:spcPct val="0"/>
              </a:spcBef>
              <a:buFontTx/>
              <a:buNone/>
              <a:defRPr/>
            </a:pPr>
            <a:endParaRPr lang="en-US" sz="1800" b="1">
              <a:latin typeface="Calibri" pitchFamily="34" charset="0"/>
            </a:endParaRPr>
          </a:p>
        </p:txBody>
      </p:sp>
      <p:sp>
        <p:nvSpPr>
          <p:cNvPr id="7215" name="Text Box 2"/>
          <p:cNvSpPr txBox="1">
            <a:spLocks noChangeArrowheads="1"/>
          </p:cNvSpPr>
          <p:nvPr/>
        </p:nvSpPr>
        <p:spPr bwMode="auto">
          <a:xfrm>
            <a:off x="1219200" y="1244178"/>
            <a:ext cx="7185025" cy="523220"/>
          </a:xfrm>
          <a:prstGeom prst="rect">
            <a:avLst/>
          </a:prstGeom>
          <a:solidFill>
            <a:srgbClr val="FFFF00"/>
          </a:solidFill>
          <a:ln w="38100" algn="ctr">
            <a:solidFill>
              <a:schemeClr val="accent1"/>
            </a:solidFill>
            <a:miter lim="800000"/>
            <a:headEnd/>
            <a:tailEnd/>
          </a:ln>
        </p:spPr>
        <p:txBody>
          <a:bodyPr>
            <a:spAutoFit/>
          </a:bodyPr>
          <a:lstStyle/>
          <a:p>
            <a:pPr algn="ctr">
              <a:spcBef>
                <a:spcPct val="50000"/>
              </a:spcBef>
              <a:buFontTx/>
              <a:buNone/>
            </a:pPr>
            <a:r>
              <a:rPr lang="fr-FR" sz="2800" b="1" dirty="0" smtClean="0">
                <a:cs typeface="Arial" pitchFamily="34" charset="0"/>
              </a:rPr>
              <a:t>Composantes</a:t>
            </a:r>
            <a:r>
              <a:rPr lang="en-US" sz="2800" b="1" dirty="0" smtClean="0">
                <a:cs typeface="Arial" pitchFamily="34" charset="0"/>
              </a:rPr>
              <a:t> </a:t>
            </a:r>
            <a:r>
              <a:rPr lang="fr-FR" sz="2800" b="1" dirty="0" smtClean="0">
                <a:cs typeface="Arial" pitchFamily="34" charset="0"/>
              </a:rPr>
              <a:t>d’évaluation de la chaîne</a:t>
            </a:r>
            <a:endParaRPr lang="fr-FR" sz="2800" b="1" dirty="0">
              <a:cs typeface="Arial" pitchFamily="34" charset="0"/>
            </a:endParaRPr>
          </a:p>
        </p:txBody>
      </p:sp>
      <p:sp>
        <p:nvSpPr>
          <p:cNvPr id="49" name="Text Box 11"/>
          <p:cNvSpPr txBox="1">
            <a:spLocks noChangeArrowheads="1"/>
          </p:cNvSpPr>
          <p:nvPr/>
        </p:nvSpPr>
        <p:spPr bwMode="auto">
          <a:xfrm>
            <a:off x="7239000" y="2590800"/>
            <a:ext cx="1371600" cy="692497"/>
          </a:xfrm>
          <a:prstGeom prst="rect">
            <a:avLst/>
          </a:prstGeom>
          <a:solidFill>
            <a:srgbClr val="FFFF99"/>
          </a:solidFill>
          <a:ln w="9525" algn="ctr">
            <a:solidFill>
              <a:schemeClr val="bg2">
                <a:lumMod val="75000"/>
              </a:schemeClr>
            </a:solidFill>
            <a:miter lim="800000"/>
            <a:headEnd/>
            <a:tailEnd/>
          </a:ln>
        </p:spPr>
        <p:txBody>
          <a:bodyPr>
            <a:spAutoFit/>
          </a:bodyPr>
          <a:lstStyle/>
          <a:p>
            <a:pPr algn="ctr">
              <a:spcBef>
                <a:spcPct val="50000"/>
              </a:spcBef>
              <a:buFontTx/>
              <a:buNone/>
              <a:defRPr/>
            </a:pPr>
            <a:r>
              <a:rPr lang="en-GB" b="1" u="sng" dirty="0">
                <a:latin typeface="Arial" charset="0"/>
                <a:cs typeface="Arial" charset="0"/>
              </a:rPr>
              <a:t>G</a:t>
            </a:r>
          </a:p>
          <a:p>
            <a:pPr algn="ctr">
              <a:spcBef>
                <a:spcPct val="50000"/>
              </a:spcBef>
              <a:buFontTx/>
              <a:buNone/>
              <a:defRPr/>
            </a:pPr>
            <a:r>
              <a:rPr lang="fr-FR" sz="1400" b="1" dirty="0" smtClean="0">
                <a:latin typeface="Arial" charset="0"/>
                <a:cs typeface="Arial" charset="0"/>
              </a:rPr>
              <a:t>Durabilité</a:t>
            </a:r>
            <a:endParaRPr lang="fr-FR" sz="1400" dirty="0">
              <a:latin typeface="Arial" charset="0"/>
              <a:cs typeface="Arial" charset="0"/>
            </a:endParaRPr>
          </a:p>
        </p:txBody>
      </p:sp>
      <p:sp>
        <p:nvSpPr>
          <p:cNvPr id="51" name="Text Box 42"/>
          <p:cNvSpPr txBox="1">
            <a:spLocks noChangeArrowheads="1"/>
          </p:cNvSpPr>
          <p:nvPr/>
        </p:nvSpPr>
        <p:spPr bwMode="auto">
          <a:xfrm>
            <a:off x="8001000" y="4191000"/>
            <a:ext cx="914400" cy="461665"/>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200" b="1" dirty="0" smtClean="0">
                <a:latin typeface="Arial" charset="0"/>
                <a:cs typeface="Arial" charset="0"/>
              </a:rPr>
              <a:t>Itinéraire technique</a:t>
            </a:r>
            <a:endParaRPr lang="fr-FR" sz="1200" b="1" dirty="0">
              <a:latin typeface="Arial" charset="0"/>
              <a:cs typeface="Arial" charset="0"/>
            </a:endParaRPr>
          </a:p>
        </p:txBody>
      </p:sp>
      <p:sp>
        <p:nvSpPr>
          <p:cNvPr id="52" name="Text Box 43"/>
          <p:cNvSpPr txBox="1">
            <a:spLocks noChangeArrowheads="1"/>
          </p:cNvSpPr>
          <p:nvPr/>
        </p:nvSpPr>
        <p:spPr bwMode="auto">
          <a:xfrm>
            <a:off x="8001000" y="4800600"/>
            <a:ext cx="866775" cy="553998"/>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000" b="1" dirty="0" smtClean="0">
                <a:latin typeface="Arial" charset="0"/>
                <a:cs typeface="Arial" charset="0"/>
              </a:rPr>
              <a:t>Rentabilité en temps réel</a:t>
            </a:r>
            <a:endParaRPr lang="fr-FR" sz="1000" b="1" dirty="0">
              <a:latin typeface="Arial" charset="0"/>
              <a:cs typeface="Arial" charset="0"/>
            </a:endParaRPr>
          </a:p>
        </p:txBody>
      </p:sp>
      <p:sp>
        <p:nvSpPr>
          <p:cNvPr id="53" name="Text Box 44"/>
          <p:cNvSpPr txBox="1">
            <a:spLocks noChangeArrowheads="1"/>
          </p:cNvSpPr>
          <p:nvPr/>
        </p:nvSpPr>
        <p:spPr bwMode="auto">
          <a:xfrm>
            <a:off x="7924800" y="3429000"/>
            <a:ext cx="866775" cy="769441"/>
          </a:xfrm>
          <a:prstGeom prst="rect">
            <a:avLst/>
          </a:prstGeom>
          <a:solidFill>
            <a:srgbClr val="FFFFCC"/>
          </a:solidFill>
          <a:ln w="9525" algn="ctr">
            <a:solidFill>
              <a:schemeClr val="bg2">
                <a:lumMod val="75000"/>
              </a:schemeClr>
            </a:solidFill>
            <a:miter lim="800000"/>
            <a:headEnd/>
            <a:tailEnd/>
          </a:ln>
        </p:spPr>
        <p:txBody>
          <a:bodyPr>
            <a:spAutoFit/>
          </a:bodyPr>
          <a:lstStyle/>
          <a:p>
            <a:pPr>
              <a:spcBef>
                <a:spcPct val="50000"/>
              </a:spcBef>
              <a:buFontTx/>
              <a:buNone/>
              <a:defRPr/>
            </a:pPr>
            <a:r>
              <a:rPr lang="fr-FR" sz="1100" b="1" dirty="0" smtClean="0">
                <a:latin typeface="Arial" charset="0"/>
                <a:cs typeface="Arial" charset="0"/>
              </a:rPr>
              <a:t>Niveau d’utilisation des pesticides </a:t>
            </a:r>
            <a:endParaRPr lang="fr-FR" sz="1100" b="1" dirty="0">
              <a:latin typeface="Arial" charset="0"/>
              <a:cs typeface="Arial" charset="0"/>
            </a:endParaRPr>
          </a:p>
        </p:txBody>
      </p:sp>
      <p:sp>
        <p:nvSpPr>
          <p:cNvPr id="54" name="Line 45"/>
          <p:cNvSpPr>
            <a:spLocks noChangeShapeType="1"/>
          </p:cNvSpPr>
          <p:nvPr/>
        </p:nvSpPr>
        <p:spPr bwMode="auto">
          <a:xfrm flipH="1">
            <a:off x="7772400" y="3733800"/>
            <a:ext cx="152400" cy="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55" name="Line 46"/>
          <p:cNvSpPr>
            <a:spLocks noChangeShapeType="1"/>
          </p:cNvSpPr>
          <p:nvPr/>
        </p:nvSpPr>
        <p:spPr bwMode="auto">
          <a:xfrm flipH="1" flipV="1">
            <a:off x="7772400" y="4343400"/>
            <a:ext cx="228600" cy="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56" name="Line 48"/>
          <p:cNvSpPr>
            <a:spLocks noChangeShapeType="1"/>
          </p:cNvSpPr>
          <p:nvPr/>
        </p:nvSpPr>
        <p:spPr bwMode="auto">
          <a:xfrm>
            <a:off x="7772400" y="3276600"/>
            <a:ext cx="0" cy="160020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57" name="Line 46"/>
          <p:cNvSpPr>
            <a:spLocks noChangeShapeType="1"/>
          </p:cNvSpPr>
          <p:nvPr/>
        </p:nvSpPr>
        <p:spPr bwMode="auto">
          <a:xfrm flipH="1">
            <a:off x="7772400" y="4876800"/>
            <a:ext cx="228600" cy="0"/>
          </a:xfrm>
          <a:prstGeom prst="line">
            <a:avLst/>
          </a:prstGeom>
          <a:noFill/>
          <a:ln w="28575">
            <a:solidFill>
              <a:schemeClr val="bg2">
                <a:lumMod val="75000"/>
              </a:schemeClr>
            </a:solidFill>
            <a:round/>
            <a:headEnd/>
            <a:tailEnd/>
          </a:ln>
        </p:spPr>
        <p:txBody>
          <a:bodyPr>
            <a:spAutoFit/>
          </a:bodyPr>
          <a:lstStyle/>
          <a:p>
            <a:pPr>
              <a:spcBef>
                <a:spcPct val="0"/>
              </a:spcBef>
              <a:buFontTx/>
              <a:buNone/>
              <a:defRPr/>
            </a:pPr>
            <a:endParaRPr lang="en-US" sz="1800">
              <a:latin typeface="Arial" charset="0"/>
            </a:endParaRPr>
          </a:p>
        </p:txBody>
      </p:sp>
      <p:sp>
        <p:nvSpPr>
          <p:cNvPr id="58" name="Text Box 7"/>
          <p:cNvSpPr txBox="1">
            <a:spLocks noChangeArrowheads="1"/>
          </p:cNvSpPr>
          <p:nvPr/>
        </p:nvSpPr>
        <p:spPr bwMode="auto">
          <a:xfrm>
            <a:off x="755576" y="291426"/>
            <a:ext cx="7929736" cy="523220"/>
          </a:xfrm>
          <a:prstGeom prst="rect">
            <a:avLst/>
          </a:prstGeom>
          <a:solidFill>
            <a:srgbClr val="00FFFF"/>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00FFFF"/>
            </a:extrusionClr>
          </a:sp3d>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flatTx/>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342900" indent="-342900" algn="ctr">
              <a:spcBef>
                <a:spcPct val="0"/>
              </a:spcBef>
            </a:pPr>
            <a:r>
              <a:rPr lang="it-IT" sz="2800" b="1" dirty="0" smtClean="0">
                <a:latin typeface="+mn-lt"/>
                <a:cs typeface="+mn-cs"/>
              </a:rPr>
              <a:t>Evaluation de la performance de la chaîne </a:t>
            </a:r>
            <a:endParaRPr lang="en-GB" sz="2800" b="1" dirty="0" smtClean="0">
              <a:latin typeface="+mn-lt"/>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65" name="Group 49"/>
          <p:cNvGraphicFramePr>
            <a:graphicFrameLocks noGrp="1"/>
          </p:cNvGraphicFramePr>
          <p:nvPr>
            <p:ph sz="half" idx="4294967295"/>
            <p:extLst>
              <p:ext uri="{D42A27DB-BD31-4B8C-83A1-F6EECF244321}">
                <p14:modId xmlns:p14="http://schemas.microsoft.com/office/powerpoint/2010/main" val="886159756"/>
              </p:ext>
            </p:extLst>
          </p:nvPr>
        </p:nvGraphicFramePr>
        <p:xfrm>
          <a:off x="265112" y="1295400"/>
          <a:ext cx="8664606" cy="4653556"/>
        </p:xfrm>
        <a:graphic>
          <a:graphicData uri="http://schemas.openxmlformats.org/drawingml/2006/table">
            <a:tbl>
              <a:tblPr/>
              <a:tblGrid>
                <a:gridCol w="1766226"/>
                <a:gridCol w="1483522"/>
                <a:gridCol w="1186818"/>
                <a:gridCol w="4228040"/>
              </a:tblGrid>
              <a:tr h="837456">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1" u="none" strike="noStrike" cap="none" normalizeH="0" baseline="0" noProof="0" dirty="0" smtClean="0">
                          <a:ln>
                            <a:noFill/>
                          </a:ln>
                          <a:solidFill>
                            <a:schemeClr val="tx1"/>
                          </a:solidFill>
                          <a:effectLst/>
                          <a:latin typeface="Arial Unicode MS" pitchFamily="34" charset="-128"/>
                          <a:cs typeface="Times New Roman" pitchFamily="18" charset="0"/>
                        </a:rPr>
                        <a:t>Critères</a:t>
                      </a:r>
                      <a:endParaRPr kumimoji="0" lang="fr-FR" sz="2400" b="1" i="0" u="none" strike="noStrike" cap="none" normalizeH="0" baseline="0" noProof="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1" i="1" u="none" strike="noStrike" cap="none" normalizeH="0" baseline="0" noProof="0" dirty="0" smtClean="0">
                          <a:ln>
                            <a:noFill/>
                          </a:ln>
                          <a:solidFill>
                            <a:schemeClr val="tx1"/>
                          </a:solidFill>
                          <a:effectLst/>
                          <a:latin typeface="Arial Unicode MS" pitchFamily="34" charset="-128"/>
                          <a:cs typeface="Times New Roman" pitchFamily="18" charset="0"/>
                        </a:rPr>
                        <a:t>Outil</a:t>
                      </a:r>
                      <a:r>
                        <a:rPr kumimoji="0" lang="en-US" sz="2000" b="1" i="1" u="none" strike="noStrike" cap="none" normalizeH="0" baseline="0" dirty="0" smtClean="0">
                          <a:ln>
                            <a:noFill/>
                          </a:ln>
                          <a:solidFill>
                            <a:schemeClr val="tx1"/>
                          </a:solidFill>
                          <a:effectLst/>
                          <a:latin typeface="Arial Unicode MS" pitchFamily="34" charset="-128"/>
                          <a:cs typeface="Times New Roman" pitchFamily="18" charset="0"/>
                        </a:rPr>
                        <a:t> </a:t>
                      </a:r>
                      <a:r>
                        <a:rPr kumimoji="0" lang="fr-FR" sz="2000" b="1" i="1" u="none" strike="noStrike" cap="none" normalizeH="0" baseline="0" noProof="0" dirty="0" smtClean="0">
                          <a:ln>
                            <a:noFill/>
                          </a:ln>
                          <a:solidFill>
                            <a:schemeClr val="tx1"/>
                          </a:solidFill>
                          <a:effectLst/>
                          <a:latin typeface="Arial Unicode MS" pitchFamily="34" charset="-128"/>
                          <a:cs typeface="Times New Roman" pitchFamily="18" charset="0"/>
                        </a:rPr>
                        <a:t>analytique</a:t>
                      </a:r>
                      <a:endParaRPr kumimoji="0" lang="fr-FR" sz="2000" b="1" i="0" u="none" strike="noStrike" cap="none" normalizeH="0" baseline="0" noProof="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1" u="none" strike="noStrike" cap="none" normalizeH="0" baseline="0" noProof="0" dirty="0" smtClean="0">
                          <a:ln>
                            <a:noFill/>
                          </a:ln>
                          <a:solidFill>
                            <a:schemeClr val="tx1"/>
                          </a:solidFill>
                          <a:effectLst/>
                          <a:latin typeface="Arial Unicode MS" pitchFamily="34" charset="-128"/>
                          <a:cs typeface="Times New Roman" pitchFamily="18" charset="0"/>
                        </a:rPr>
                        <a:t>Niveau</a:t>
                      </a:r>
                      <a:endParaRPr kumimoji="0" lang="fr-FR" sz="2400" b="1" i="0" u="none" strike="noStrike" cap="none" normalizeH="0" baseline="0" noProof="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40000"/>
                        </a:spcAft>
                        <a:buClrTx/>
                        <a:buSzTx/>
                        <a:buFontTx/>
                        <a:buNone/>
                        <a:tabLst/>
                      </a:pPr>
                      <a:r>
                        <a:rPr kumimoji="0" lang="en-GB" sz="2400" b="1" i="1" u="none" strike="noStrike" cap="none" normalizeH="0" baseline="0" dirty="0" smtClean="0">
                          <a:ln>
                            <a:noFill/>
                          </a:ln>
                          <a:solidFill>
                            <a:schemeClr val="tx1"/>
                          </a:solidFill>
                          <a:effectLst/>
                          <a:latin typeface="Arial Unicode MS" pitchFamily="34" charset="-128"/>
                          <a:cs typeface="Times New Roman" pitchFamily="18" charset="0"/>
                        </a:rPr>
                        <a:t>Variables / </a:t>
                      </a:r>
                      <a:r>
                        <a:rPr kumimoji="0" lang="fr-FR" sz="2400" b="1" i="1" u="none" strike="noStrike" cap="none" normalizeH="0" baseline="0" noProof="0" dirty="0" smtClean="0">
                          <a:ln>
                            <a:noFill/>
                          </a:ln>
                          <a:solidFill>
                            <a:schemeClr val="tx1"/>
                          </a:solidFill>
                          <a:effectLst/>
                          <a:latin typeface="Arial Unicode MS" pitchFamily="34" charset="-128"/>
                          <a:cs typeface="Times New Roman" pitchFamily="18" charset="0"/>
                        </a:rPr>
                        <a:t>questions-clé/données</a:t>
                      </a:r>
                      <a:r>
                        <a:rPr kumimoji="0" lang="en-GB" sz="2400" b="1" i="1" u="none" strike="noStrike" cap="none" normalizeH="0" baseline="0" dirty="0" smtClean="0">
                          <a:ln>
                            <a:noFill/>
                          </a:ln>
                          <a:solidFill>
                            <a:schemeClr val="tx1"/>
                          </a:solidFill>
                          <a:effectLst/>
                          <a:latin typeface="Arial Unicode MS" pitchFamily="34" charset="-128"/>
                          <a:cs typeface="Times New Roman" pitchFamily="18" charset="0"/>
                        </a:rPr>
                        <a:t> à </a:t>
                      </a:r>
                      <a:r>
                        <a:rPr kumimoji="0" lang="fr-FR" sz="2400" b="1" i="1" u="none" strike="noStrike" cap="none" normalizeH="0" baseline="0" noProof="0" dirty="0" smtClean="0">
                          <a:ln>
                            <a:noFill/>
                          </a:ln>
                          <a:solidFill>
                            <a:schemeClr val="tx1"/>
                          </a:solidFill>
                          <a:effectLst/>
                          <a:latin typeface="Arial Unicode MS" pitchFamily="34" charset="-128"/>
                          <a:cs typeface="Times New Roman" pitchFamily="18" charset="0"/>
                        </a:rPr>
                        <a:t>collecter</a:t>
                      </a:r>
                      <a:endParaRPr kumimoji="0" lang="fr-FR" sz="2400" b="1" i="0" u="none" strike="noStrike" cap="none" normalizeH="0" baseline="0" noProof="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r>
              <a:tr h="939199">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Unicode MS" pitchFamily="34" charset="-128"/>
                          <a:cs typeface="Times New Roman" pitchFamily="18" charset="0"/>
                        </a:rPr>
                        <a:t>Segmentation de </a:t>
                      </a:r>
                      <a:r>
                        <a:rPr kumimoji="0" lang="fr-FR" sz="1800" b="1" i="0" u="none" strike="noStrike" cap="none" normalizeH="0" baseline="0" noProof="0" dirty="0" smtClean="0">
                          <a:ln>
                            <a:noFill/>
                          </a:ln>
                          <a:solidFill>
                            <a:schemeClr val="tx1"/>
                          </a:solidFill>
                          <a:effectLst/>
                          <a:latin typeface="Arial Unicode MS" pitchFamily="34" charset="-128"/>
                          <a:cs typeface="Times New Roman" pitchFamily="18" charset="0"/>
                        </a:rPr>
                        <a:t>l’Acteur</a:t>
                      </a:r>
                      <a:r>
                        <a:rPr kumimoji="0" lang="en-US" sz="1800" b="1" i="0" u="none" strike="noStrike" cap="none" normalizeH="0" baseline="0" dirty="0" smtClean="0">
                          <a:ln>
                            <a:noFill/>
                          </a:ln>
                          <a:solidFill>
                            <a:schemeClr val="tx1"/>
                          </a:solidFill>
                          <a:effectLst/>
                          <a:latin typeface="Arial Unicode MS" pitchFamily="34" charset="-128"/>
                          <a:cs typeface="Times New Roman" pitchFamily="18" charset="0"/>
                        </a:rPr>
                        <a:t> </a:t>
                      </a:r>
                      <a:endParaRPr kumimoji="0" lang="en-US" sz="1800" b="1" i="0" u="none" strike="noStrike" cap="none" normalizeH="0" baseline="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fr-FR" sz="1600" noProof="0" dirty="0" smtClean="0">
                          <a:latin typeface="Arial Unicode MS" pitchFamily="34" charset="-128"/>
                          <a:cs typeface="Arial" pitchFamily="34" charset="0"/>
                        </a:rPr>
                        <a:t>Enquête</a:t>
                      </a:r>
                      <a:r>
                        <a:rPr lang="en-GB" sz="1600" dirty="0" smtClean="0">
                          <a:latin typeface="Arial Unicode MS" pitchFamily="34" charset="-128"/>
                          <a:cs typeface="Arial" pitchFamily="34" charset="0"/>
                        </a:rPr>
                        <a:t> </a:t>
                      </a:r>
                      <a:r>
                        <a:rPr lang="fr-FR" sz="1600" noProof="0" dirty="0" smtClean="0">
                          <a:latin typeface="Arial Unicode MS" pitchFamily="34" charset="-128"/>
                          <a:cs typeface="Arial" pitchFamily="34" charset="0"/>
                        </a:rPr>
                        <a:t>sur</a:t>
                      </a:r>
                      <a:r>
                        <a:rPr lang="en-GB" sz="1600" dirty="0" smtClean="0">
                          <a:latin typeface="Arial Unicode MS" pitchFamily="34" charset="-128"/>
                          <a:cs typeface="Arial" pitchFamily="34" charset="0"/>
                        </a:rPr>
                        <a:t> la perception, </a:t>
                      </a:r>
                      <a:r>
                        <a:rPr lang="fr-FR" sz="1600" noProof="0" dirty="0" smtClean="0">
                          <a:latin typeface="Arial Unicode MS" pitchFamily="34" charset="-128"/>
                          <a:cs typeface="Arial" pitchFamily="34" charset="0"/>
                        </a:rPr>
                        <a:t>statistiques</a:t>
                      </a:r>
                      <a:r>
                        <a:rPr lang="en-GB" sz="1600" baseline="0" dirty="0" smtClean="0">
                          <a:latin typeface="Arial Unicode MS" pitchFamily="34" charset="-128"/>
                          <a:cs typeface="Arial" pitchFamily="34" charset="0"/>
                        </a:rPr>
                        <a:t> </a:t>
                      </a:r>
                      <a:r>
                        <a:rPr lang="fr-FR" sz="1600" noProof="0" dirty="0" smtClean="0">
                          <a:latin typeface="Arial Unicode MS" pitchFamily="34" charset="-128"/>
                          <a:cs typeface="Arial" pitchFamily="34" charset="0"/>
                        </a:rPr>
                        <a:t>descriptives</a:t>
                      </a: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Arial Unicode MS" pitchFamily="34" charset="-128"/>
                          <a:cs typeface="Times New Roman" pitchFamily="18" charset="0"/>
                        </a:rPr>
                        <a:t>Micro</a:t>
                      </a:r>
                      <a:endParaRPr kumimoji="0" lang="en-GB" sz="2000" b="0" i="0" u="none" strike="noStrike" cap="none" normalizeH="0" baseline="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just" defTabSz="914400" rtl="0" eaLnBrk="0" fontAlgn="base" latinLnBrk="0" hangingPunct="0">
                        <a:lnSpc>
                          <a:spcPct val="100000"/>
                        </a:lnSpc>
                        <a:spcBef>
                          <a:spcPct val="0"/>
                        </a:spcBef>
                        <a:spcAft>
                          <a:spcPct val="40000"/>
                        </a:spcAft>
                        <a:buClrTx/>
                        <a:buSzTx/>
                        <a:buFontTx/>
                        <a:buChar char="-"/>
                        <a:tabLst/>
                        <a:defRPr/>
                      </a:pPr>
                      <a:r>
                        <a:rPr lang="fr-FR" sz="2000" noProof="0" dirty="0" smtClean="0">
                          <a:latin typeface="Arial Unicode MS" pitchFamily="34" charset="-128"/>
                          <a:cs typeface="Times New Roman" pitchFamily="18" charset="0"/>
                        </a:rPr>
                        <a:t>Typologie</a:t>
                      </a:r>
                      <a:r>
                        <a:rPr lang="en-GB" sz="2000" dirty="0" smtClean="0">
                          <a:latin typeface="Arial Unicode MS" pitchFamily="34" charset="-128"/>
                          <a:cs typeface="Times New Roman" pitchFamily="18" charset="0"/>
                        </a:rPr>
                        <a:t> de</a:t>
                      </a:r>
                      <a:r>
                        <a:rPr lang="en-GB" sz="2000" baseline="0" dirty="0" smtClean="0">
                          <a:latin typeface="Arial Unicode MS" pitchFamily="34" charset="-128"/>
                          <a:cs typeface="Times New Roman" pitchFamily="18" charset="0"/>
                        </a:rPr>
                        <a:t> </a:t>
                      </a:r>
                      <a:r>
                        <a:rPr lang="fr-FR" sz="2000" baseline="0" noProof="0" dirty="0" smtClean="0">
                          <a:latin typeface="Arial Unicode MS" pitchFamily="34" charset="-128"/>
                          <a:cs typeface="Times New Roman" pitchFamily="18" charset="0"/>
                        </a:rPr>
                        <a:t>l’acteur</a:t>
                      </a:r>
                      <a:r>
                        <a:rPr lang="en-GB" sz="2000" baseline="0" dirty="0" smtClean="0">
                          <a:latin typeface="Arial Unicode MS" pitchFamily="34" charset="-128"/>
                          <a:cs typeface="Times New Roman" pitchFamily="18" charset="0"/>
                        </a:rPr>
                        <a:t> de la </a:t>
                      </a:r>
                      <a:r>
                        <a:rPr lang="fr-FR" sz="2000" baseline="0" noProof="0" dirty="0" smtClean="0">
                          <a:latin typeface="Arial Unicode MS" pitchFamily="34" charset="-128"/>
                          <a:cs typeface="Times New Roman" pitchFamily="18" charset="0"/>
                        </a:rPr>
                        <a:t>chaîne</a:t>
                      </a:r>
                      <a:r>
                        <a:rPr lang="fr-FR" sz="2000" noProof="0" dirty="0" smtClean="0">
                          <a:latin typeface="Arial Unicode MS" pitchFamily="34" charset="-128"/>
                          <a:cs typeface="Times New Roman" pitchFamily="18" charset="0"/>
                        </a:rPr>
                        <a:t> (basée sur les critères retenus et censés influencer la rentabilité de l’acteur) </a:t>
                      </a: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r>
              <a:tr h="161349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Unicode MS" pitchFamily="34" charset="-128"/>
                          <a:cs typeface="Times New Roman" pitchFamily="18" charset="0"/>
                        </a:rPr>
                        <a:t>Segmentation du </a:t>
                      </a:r>
                      <a:r>
                        <a:rPr kumimoji="0" lang="fr-FR" sz="1800" b="1" i="0" u="none" strike="noStrike" cap="none" normalizeH="0" baseline="0" noProof="0" dirty="0" smtClean="0">
                          <a:ln>
                            <a:noFill/>
                          </a:ln>
                          <a:solidFill>
                            <a:schemeClr val="tx1"/>
                          </a:solidFill>
                          <a:effectLst/>
                          <a:latin typeface="Arial Unicode MS" pitchFamily="34" charset="-128"/>
                          <a:cs typeface="Times New Roman" pitchFamily="18" charset="0"/>
                        </a:rPr>
                        <a:t>marché</a:t>
                      </a:r>
                      <a:r>
                        <a:rPr kumimoji="0" lang="en-US" sz="1800" b="1" i="0" u="none" strike="noStrike" cap="none" normalizeH="0" baseline="0" dirty="0" smtClean="0">
                          <a:ln>
                            <a:noFill/>
                          </a:ln>
                          <a:solidFill>
                            <a:schemeClr val="tx1"/>
                          </a:solidFill>
                          <a:effectLst/>
                          <a:latin typeface="Arial Unicode MS" pitchFamily="34" charset="-128"/>
                          <a:cs typeface="Times New Roman" pitchFamily="18" charset="0"/>
                        </a:rPr>
                        <a:t> </a:t>
                      </a:r>
                      <a:endParaRPr kumimoji="0" lang="en-US" sz="1800" b="1" i="0" u="none" strike="noStrike" cap="none" normalizeH="0" baseline="0" dirty="0" smtClean="0">
                        <a:ln>
                          <a:noFill/>
                        </a:ln>
                        <a:solidFill>
                          <a:schemeClr val="tx1"/>
                        </a:solidFill>
                        <a:effectLst/>
                        <a:latin typeface="Arial Unicode MS" pitchFamily="34" charset="-128"/>
                        <a:cs typeface="Arial"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fr-FR" sz="1600" noProof="0" dirty="0" smtClean="0">
                          <a:latin typeface="Arial Unicode MS" pitchFamily="34" charset="-128"/>
                          <a:cs typeface="Arial" pitchFamily="34" charset="0"/>
                        </a:rPr>
                        <a:t>Enquête sur la perception, statistiques</a:t>
                      </a:r>
                      <a:r>
                        <a:rPr lang="fr-FR" sz="1600" baseline="0" noProof="0" dirty="0" smtClean="0">
                          <a:latin typeface="Arial Unicode MS" pitchFamily="34" charset="-128"/>
                          <a:cs typeface="Arial" pitchFamily="34" charset="0"/>
                        </a:rPr>
                        <a:t> </a:t>
                      </a:r>
                      <a:r>
                        <a:rPr lang="fr-FR" sz="1600" noProof="0" dirty="0" smtClean="0">
                          <a:latin typeface="Arial Unicode MS" pitchFamily="34" charset="-128"/>
                          <a:cs typeface="Arial" pitchFamily="34" charset="0"/>
                        </a:rPr>
                        <a:t>descriptives</a:t>
                      </a: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just" defTabSz="914400" rtl="0" eaLnBrk="0" fontAlgn="base" latinLnBrk="0" hangingPunct="0">
                        <a:lnSpc>
                          <a:spcPct val="100000"/>
                        </a:lnSpc>
                        <a:spcBef>
                          <a:spcPct val="0"/>
                        </a:spcBef>
                        <a:spcAft>
                          <a:spcPct val="40000"/>
                        </a:spcAft>
                        <a:buClrTx/>
                        <a:buSzTx/>
                        <a:buFontTx/>
                        <a:buNone/>
                        <a:tabLst/>
                      </a:pPr>
                      <a:r>
                        <a:rPr lang="en-GB" sz="1800" kern="1200" dirty="0" smtClean="0">
                          <a:solidFill>
                            <a:schemeClr val="tx1"/>
                          </a:solidFill>
                          <a:latin typeface="Arial Unicode MS" pitchFamily="34" charset="-128"/>
                          <a:ea typeface="+mn-ea"/>
                          <a:cs typeface="Times New Roman" pitchFamily="18" charset="0"/>
                        </a:rPr>
                        <a:t>Micro</a:t>
                      </a:r>
                    </a:p>
                    <a:p>
                      <a:pPr marL="0" marR="0" lvl="0" indent="0" algn="just" defTabSz="914400" rtl="0" eaLnBrk="0" fontAlgn="base" latinLnBrk="0" hangingPunct="0">
                        <a:lnSpc>
                          <a:spcPct val="100000"/>
                        </a:lnSpc>
                        <a:spcBef>
                          <a:spcPct val="0"/>
                        </a:spcBef>
                        <a:spcAft>
                          <a:spcPct val="40000"/>
                        </a:spcAft>
                        <a:buClrTx/>
                        <a:buSzTx/>
                        <a:buFontTx/>
                        <a:buNone/>
                        <a:tabLst/>
                      </a:pPr>
                      <a:r>
                        <a:rPr lang="en-GB" sz="1800" kern="1200" dirty="0" smtClean="0">
                          <a:solidFill>
                            <a:schemeClr val="tx1"/>
                          </a:solidFill>
                          <a:latin typeface="Arial Unicode MS" pitchFamily="34" charset="-128"/>
                          <a:ea typeface="+mn-ea"/>
                          <a:cs typeface="Times New Roman" pitchFamily="18" charset="0"/>
                        </a:rPr>
                        <a:t>&amp;</a:t>
                      </a:r>
                      <a:r>
                        <a:rPr lang="en-GB" sz="1800" kern="1200" baseline="0" dirty="0" smtClean="0">
                          <a:solidFill>
                            <a:schemeClr val="tx1"/>
                          </a:solidFill>
                          <a:latin typeface="Arial Unicode MS" pitchFamily="34" charset="-128"/>
                          <a:ea typeface="+mn-ea"/>
                          <a:cs typeface="Times New Roman" pitchFamily="18" charset="0"/>
                        </a:rPr>
                        <a:t> </a:t>
                      </a:r>
                      <a:r>
                        <a:rPr lang="fr-FR" sz="1800" kern="1200" baseline="0" noProof="0" dirty="0" err="1" smtClean="0">
                          <a:solidFill>
                            <a:schemeClr val="tx1"/>
                          </a:solidFill>
                          <a:latin typeface="Arial Unicode MS" pitchFamily="34" charset="-128"/>
                          <a:ea typeface="+mn-ea"/>
                          <a:cs typeface="Times New Roman" pitchFamily="18" charset="0"/>
                        </a:rPr>
                        <a:t>Meso</a:t>
                      </a:r>
                      <a:endParaRPr lang="fr-FR" sz="1800" kern="1200" noProof="0" dirty="0" smtClean="0">
                        <a:solidFill>
                          <a:schemeClr val="tx1"/>
                        </a:solidFill>
                        <a:latin typeface="Arial Unicode MS" pitchFamily="34" charset="-128"/>
                        <a:ea typeface="+mn-ea"/>
                        <a:cs typeface="Times New Roman" pitchFamily="18" charset="0"/>
                      </a:endParaRP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just" defTabSz="914400" rtl="0" eaLnBrk="0" fontAlgn="base" latinLnBrk="0" hangingPunct="0">
                        <a:lnSpc>
                          <a:spcPct val="100000"/>
                        </a:lnSpc>
                        <a:spcBef>
                          <a:spcPct val="0"/>
                        </a:spcBef>
                        <a:spcAft>
                          <a:spcPct val="40000"/>
                        </a:spcAft>
                        <a:buClrTx/>
                        <a:buSzTx/>
                        <a:buFontTx/>
                        <a:buNone/>
                        <a:tabLst/>
                      </a:pPr>
                      <a:r>
                        <a:rPr lang="en-GB" sz="1800" kern="1200" dirty="0" smtClean="0">
                          <a:solidFill>
                            <a:schemeClr val="tx1"/>
                          </a:solidFill>
                          <a:latin typeface="Arial Unicode MS" pitchFamily="34" charset="-128"/>
                          <a:ea typeface="+mn-ea"/>
                          <a:cs typeface="Times New Roman" pitchFamily="18" charset="0"/>
                        </a:rPr>
                        <a:t>- </a:t>
                      </a:r>
                      <a:r>
                        <a:rPr lang="fr-FR" sz="1800" kern="1200" noProof="0" dirty="0" smtClean="0">
                          <a:solidFill>
                            <a:schemeClr val="tx1"/>
                          </a:solidFill>
                          <a:latin typeface="Arial Unicode MS" pitchFamily="34" charset="-128"/>
                          <a:ea typeface="+mn-ea"/>
                          <a:cs typeface="Times New Roman" pitchFamily="18" charset="0"/>
                        </a:rPr>
                        <a:t>Cible-vous</a:t>
                      </a:r>
                      <a:r>
                        <a:rPr lang="fr-FR" sz="1800" kern="1200" baseline="0" noProof="0" dirty="0" smtClean="0">
                          <a:solidFill>
                            <a:schemeClr val="tx1"/>
                          </a:solidFill>
                          <a:latin typeface="Arial Unicode MS" pitchFamily="34" charset="-128"/>
                          <a:ea typeface="+mn-ea"/>
                          <a:cs typeface="Times New Roman" pitchFamily="18" charset="0"/>
                        </a:rPr>
                        <a:t> une ou plusieurs catégories de consommateur </a:t>
                      </a:r>
                      <a:r>
                        <a:rPr lang="en-GB" sz="1800" kern="1200" dirty="0" smtClean="0">
                          <a:solidFill>
                            <a:schemeClr val="tx1"/>
                          </a:solidFill>
                          <a:latin typeface="Arial Unicode MS" pitchFamily="34" charset="-128"/>
                          <a:ea typeface="+mn-ea"/>
                          <a:cs typeface="Times New Roman" pitchFamily="18" charset="0"/>
                        </a:rPr>
                        <a:t>?</a:t>
                      </a:r>
                      <a:endParaRPr lang="en-US" sz="1800" kern="1200" dirty="0" smtClean="0">
                        <a:solidFill>
                          <a:schemeClr val="tx1"/>
                        </a:solidFill>
                        <a:latin typeface="Arial Unicode MS" pitchFamily="34" charset="-128"/>
                        <a:ea typeface="+mn-ea"/>
                        <a:cs typeface="Times New Roman" pitchFamily="18" charset="0"/>
                      </a:endParaRPr>
                    </a:p>
                    <a:p>
                      <a:pPr marL="0" marR="0" lvl="0" indent="0" algn="just" defTabSz="914400" rtl="0" eaLnBrk="0" fontAlgn="base" latinLnBrk="0" hangingPunct="0">
                        <a:lnSpc>
                          <a:spcPct val="100000"/>
                        </a:lnSpc>
                        <a:spcBef>
                          <a:spcPct val="0"/>
                        </a:spcBef>
                        <a:spcAft>
                          <a:spcPct val="40000"/>
                        </a:spcAft>
                        <a:buClrTx/>
                        <a:buSzTx/>
                        <a:buFontTx/>
                        <a:buNone/>
                        <a:tabLst/>
                      </a:pPr>
                      <a:r>
                        <a:rPr lang="en-GB" sz="1800" kern="1200" dirty="0" smtClean="0">
                          <a:solidFill>
                            <a:schemeClr val="tx1"/>
                          </a:solidFill>
                          <a:latin typeface="Arial Unicode MS" pitchFamily="34" charset="-128"/>
                          <a:ea typeface="+mn-ea"/>
                          <a:cs typeface="Times New Roman" pitchFamily="18" charset="0"/>
                        </a:rPr>
                        <a:t>- </a:t>
                      </a:r>
                      <a:r>
                        <a:rPr lang="fr-FR" sz="1800" kern="1200" noProof="0" dirty="0" smtClean="0">
                          <a:solidFill>
                            <a:schemeClr val="tx1"/>
                          </a:solidFill>
                          <a:latin typeface="Arial Unicode MS" pitchFamily="34" charset="-128"/>
                          <a:ea typeface="+mn-ea"/>
                          <a:cs typeface="Times New Roman" pitchFamily="18" charset="0"/>
                        </a:rPr>
                        <a:t>Avez-vous</a:t>
                      </a:r>
                      <a:r>
                        <a:rPr lang="en-GB" sz="1800" kern="1200" baseline="0" dirty="0" smtClean="0">
                          <a:solidFill>
                            <a:schemeClr val="tx1"/>
                          </a:solidFill>
                          <a:latin typeface="Arial Unicode MS" pitchFamily="34" charset="-128"/>
                          <a:ea typeface="+mn-ea"/>
                          <a:cs typeface="Times New Roman" pitchFamily="18" charset="0"/>
                        </a:rPr>
                        <a:t> un </a:t>
                      </a:r>
                      <a:r>
                        <a:rPr lang="fr-FR" sz="1800" kern="1200" baseline="0" noProof="0" dirty="0" smtClean="0">
                          <a:solidFill>
                            <a:schemeClr val="tx1"/>
                          </a:solidFill>
                          <a:latin typeface="Arial Unicode MS" pitchFamily="34" charset="-128"/>
                          <a:ea typeface="+mn-ea"/>
                          <a:cs typeface="Times New Roman" pitchFamily="18" charset="0"/>
                        </a:rPr>
                        <a:t>marché de rechange/remplacement en cas d’insuffisance de la demande relative au premier marché ciblé</a:t>
                      </a:r>
                      <a:r>
                        <a:rPr lang="fr-FR" sz="1800" kern="1200" noProof="0" dirty="0" smtClean="0">
                          <a:solidFill>
                            <a:schemeClr val="tx1"/>
                          </a:solidFill>
                          <a:latin typeface="Arial Unicode MS" pitchFamily="34" charset="-128"/>
                          <a:ea typeface="+mn-ea"/>
                          <a:cs typeface="Times New Roman" pitchFamily="18" charset="0"/>
                        </a:rPr>
                        <a:t>?</a:t>
                      </a:r>
                    </a:p>
                    <a:p>
                      <a:pPr marL="0" marR="0" lvl="0" indent="0" algn="just" defTabSz="914400" rtl="0" eaLnBrk="0" fontAlgn="base" latinLnBrk="0" hangingPunct="0">
                        <a:lnSpc>
                          <a:spcPct val="100000"/>
                        </a:lnSpc>
                        <a:spcBef>
                          <a:spcPct val="0"/>
                        </a:spcBef>
                        <a:spcAft>
                          <a:spcPct val="40000"/>
                        </a:spcAft>
                        <a:buClrTx/>
                        <a:buSzTx/>
                        <a:buFontTx/>
                        <a:buChar char="-"/>
                        <a:tabLst/>
                      </a:pPr>
                      <a:r>
                        <a:rPr lang="fr-FR" sz="1800" kern="1200" noProof="0" dirty="0" smtClean="0">
                          <a:solidFill>
                            <a:schemeClr val="tx1"/>
                          </a:solidFill>
                          <a:latin typeface="Arial Unicode MS" pitchFamily="34" charset="-128"/>
                          <a:ea typeface="+mn-ea"/>
                          <a:cs typeface="Times New Roman" pitchFamily="18" charset="0"/>
                        </a:rPr>
                        <a:t>Réussissez-vous</a:t>
                      </a:r>
                      <a:r>
                        <a:rPr lang="fr-FR" sz="1800" kern="1200" baseline="0" noProof="0" dirty="0" smtClean="0">
                          <a:solidFill>
                            <a:schemeClr val="tx1"/>
                          </a:solidFill>
                          <a:latin typeface="Arial Unicode MS" pitchFamily="34" charset="-128"/>
                          <a:ea typeface="+mn-ea"/>
                          <a:cs typeface="Times New Roman" pitchFamily="18" charset="0"/>
                        </a:rPr>
                        <a:t> toujours à vendre toute votre </a:t>
                      </a:r>
                      <a:r>
                        <a:rPr lang="fr-FR" sz="1800" kern="1200" noProof="0" dirty="0" smtClean="0">
                          <a:solidFill>
                            <a:schemeClr val="tx1"/>
                          </a:solidFill>
                          <a:latin typeface="Arial Unicode MS" pitchFamily="34" charset="-128"/>
                          <a:ea typeface="+mn-ea"/>
                          <a:cs typeface="Times New Roman" pitchFamily="18" charset="0"/>
                        </a:rPr>
                        <a:t>production?</a:t>
                      </a:r>
                    </a:p>
                  </a:txBody>
                  <a:tcPr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r>
            </a:tbl>
          </a:graphicData>
        </a:graphic>
      </p:graphicFrame>
      <p:sp>
        <p:nvSpPr>
          <p:cNvPr id="8216" name="Titre 1"/>
          <p:cNvSpPr txBox="1">
            <a:spLocks/>
          </p:cNvSpPr>
          <p:nvPr/>
        </p:nvSpPr>
        <p:spPr bwMode="auto">
          <a:xfrm>
            <a:off x="446088" y="26988"/>
            <a:ext cx="8229600" cy="1143000"/>
          </a:xfrm>
          <a:prstGeom prst="rect">
            <a:avLst/>
          </a:prstGeom>
          <a:noFill/>
          <a:ln w="9525">
            <a:noFill/>
            <a:miter lim="800000"/>
            <a:headEnd/>
            <a:tailEnd/>
          </a:ln>
        </p:spPr>
        <p:txBody>
          <a:bodyPr anchor="ctr"/>
          <a:lstStyle/>
          <a:p>
            <a:pPr algn="ctr">
              <a:spcBef>
                <a:spcPct val="0"/>
              </a:spcBef>
              <a:buFontTx/>
              <a:buNone/>
            </a:pPr>
            <a:endParaRPr lang="fr-FR" sz="4400">
              <a:latin typeface="Calibri" pitchFamily="34" charset="0"/>
            </a:endParaRPr>
          </a:p>
        </p:txBody>
      </p:sp>
      <p:sp>
        <p:nvSpPr>
          <p:cNvPr id="8217" name="Rectangle 4"/>
          <p:cNvSpPr>
            <a:spLocks noChangeArrowheads="1"/>
          </p:cNvSpPr>
          <p:nvPr/>
        </p:nvSpPr>
        <p:spPr bwMode="auto">
          <a:xfrm>
            <a:off x="1295400" y="228600"/>
            <a:ext cx="6553200" cy="523875"/>
          </a:xfrm>
          <a:prstGeom prst="rect">
            <a:avLst/>
          </a:prstGeom>
          <a:solidFill>
            <a:srgbClr val="FFFF00"/>
          </a:solidFill>
          <a:ln w="28575">
            <a:solidFill>
              <a:schemeClr val="accent1"/>
            </a:solidFill>
            <a:miter lim="800000"/>
            <a:headEnd/>
            <a:tailEnd/>
          </a:ln>
        </p:spPr>
        <p:txBody>
          <a:bodyPr>
            <a:spAutoFit/>
          </a:bodyPr>
          <a:lstStyle/>
          <a:p>
            <a:pPr>
              <a:buFontTx/>
              <a:buNone/>
            </a:pPr>
            <a:r>
              <a:rPr lang="en-GB" sz="2400" b="1" dirty="0"/>
              <a:t>                 A- </a:t>
            </a:r>
            <a:r>
              <a:rPr lang="en-GB" sz="2800" b="1" dirty="0" smtClean="0"/>
              <a:t>Structure de la </a:t>
            </a:r>
            <a:r>
              <a:rPr lang="en-GB" sz="2800" b="1" dirty="0" err="1" smtClean="0"/>
              <a:t>Chaîne</a:t>
            </a:r>
            <a:r>
              <a:rPr lang="en-GB" sz="2800" b="1" dirty="0" smtClean="0"/>
              <a:t> </a:t>
            </a:r>
            <a:r>
              <a:rPr lang="en-GB" sz="2800" b="1" dirty="0"/>
              <a:t>(1)</a:t>
            </a:r>
            <a:endParaRPr lang="fr-FR"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357166"/>
            <a:ext cx="7772400" cy="798509"/>
          </a:xfrm>
        </p:spPr>
        <p:txBody>
          <a:bodyPr/>
          <a:lstStyle/>
          <a:p>
            <a:r>
              <a:rPr lang="fr-FR" dirty="0" smtClean="0"/>
              <a:t>Conclusion </a:t>
            </a:r>
            <a:endParaRPr lang="fr-FR" dirty="0"/>
          </a:p>
        </p:txBody>
      </p:sp>
      <p:sp>
        <p:nvSpPr>
          <p:cNvPr id="3" name="Sous-titre 2"/>
          <p:cNvSpPr>
            <a:spLocks noGrp="1"/>
          </p:cNvSpPr>
          <p:nvPr>
            <p:ph type="subTitle" idx="1"/>
          </p:nvPr>
        </p:nvSpPr>
        <p:spPr>
          <a:xfrm>
            <a:off x="500034" y="1571612"/>
            <a:ext cx="7272366" cy="3071834"/>
          </a:xfrm>
        </p:spPr>
        <p:txBody>
          <a:bodyPr>
            <a:normAutofit/>
          </a:bodyPr>
          <a:lstStyle/>
          <a:p>
            <a:pPr algn="just"/>
            <a:r>
              <a:rPr lang="fr-FR" sz="2800" dirty="0" smtClean="0">
                <a:solidFill>
                  <a:schemeClr val="tx1"/>
                </a:solidFill>
              </a:rPr>
              <a:t>Pour avoir une plateforme d’innovation fonctionnelle il faut pouvoir sélectionner une chaine de valeur performante. </a:t>
            </a:r>
          </a:p>
          <a:p>
            <a:pPr algn="just"/>
            <a:r>
              <a:rPr lang="fr-FR" sz="2800" dirty="0" smtClean="0">
                <a:solidFill>
                  <a:schemeClr val="tx1"/>
                </a:solidFill>
              </a:rPr>
              <a:t>Cela nécessite de faire une bonne analyse de la chaine et de définir des critères pertinents pour cette sélection</a:t>
            </a:r>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ague 1"/>
          <p:cNvSpPr/>
          <p:nvPr/>
        </p:nvSpPr>
        <p:spPr>
          <a:xfrm flipH="1">
            <a:off x="1714480" y="2714620"/>
            <a:ext cx="5572164" cy="1643074"/>
          </a:xfrm>
          <a:prstGeom prst="wave">
            <a:avLst/>
          </a:prstGeom>
        </p:spPr>
        <p:style>
          <a:lnRef idx="2">
            <a:schemeClr val="dk1"/>
          </a:lnRef>
          <a:fillRef idx="1">
            <a:schemeClr val="lt1"/>
          </a:fillRef>
          <a:effectRef idx="0">
            <a:schemeClr val="dk1"/>
          </a:effectRef>
          <a:fontRef idx="minor">
            <a:schemeClr val="dk1"/>
          </a:fontRef>
        </p:style>
        <p:txBody>
          <a:bodyPr rtlCol="0" anchor="ctr"/>
          <a:lstStyle/>
          <a:p>
            <a:pPr algn="ctr">
              <a:buNone/>
            </a:pPr>
            <a:r>
              <a:rPr lang="fr-FR" sz="5400" dirty="0" smtClean="0"/>
              <a:t>Je vous remercie</a:t>
            </a:r>
            <a:endParaRPr lang="fr-FR" sz="5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2454</TotalTime>
  <Words>1304</Words>
  <Application>Microsoft Office PowerPoint</Application>
  <PresentationFormat>On-screen Show (4:3)</PresentationFormat>
  <Paragraphs>302</Paragraphs>
  <Slides>26</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 Unicode MS</vt:lpstr>
      <vt:lpstr>ＭＳ Ｐゴシック</vt:lpstr>
      <vt:lpstr>Algerian</vt:lpstr>
      <vt:lpstr>Arial</vt:lpstr>
      <vt:lpstr>Arial Narrow</vt:lpstr>
      <vt:lpstr>Bell MT</vt:lpstr>
      <vt:lpstr>Bookman Old Style</vt:lpstr>
      <vt:lpstr>Calibri</vt:lpstr>
      <vt:lpstr>Times New Roman</vt:lpstr>
      <vt:lpstr>Wingdings</vt:lpstr>
      <vt:lpstr>Thème Office</vt:lpstr>
      <vt:lpstr>PowerPoint Presentation</vt:lpstr>
      <vt:lpstr>PowerPoint Presentation</vt:lpstr>
      <vt:lpstr>PowerPoint Presentation</vt:lpstr>
      <vt:lpstr>… Recherche agricole intégrée pour le Développement (RAID/IAR4D)</vt:lpstr>
      <vt:lpstr>Recherche Agricole Intégrée pour le Développement (IAR4D)  et Plateformes d’Innovation</vt:lpstr>
      <vt:lpstr> IAR4D  Integrated Agricultural Research for Development   </vt:lpstr>
      <vt:lpstr>  Integrated Agricultural Research for Development  (IAR4D)  </vt:lpstr>
      <vt:lpstr>Lien entre IAR4D et la Approche Chaine de Valeur ajoutée </vt:lpstr>
      <vt:lpstr>PowerPoint Presentation</vt:lpstr>
      <vt:lpstr>Concept chaîne de valeur ajoutée </vt:lpstr>
      <vt:lpstr>PowerPoint Presentation</vt:lpstr>
      <vt:lpstr> chaîne de valeur ajoutée (suite) </vt:lpstr>
      <vt:lpstr>PowerPoint Presentation</vt:lpstr>
      <vt:lpstr>PowerPoint Presentation</vt:lpstr>
      <vt:lpstr>Comparaison entre l’approche filière et l’approche chaîne de valeur</vt:lpstr>
      <vt:lpstr>PowerPoint Presentation</vt:lpstr>
      <vt:lpstr>PowerPoint Presentation</vt:lpstr>
      <vt:lpstr>PowerPoint Presentation</vt:lpstr>
      <vt:lpstr> ANALYSE D’UNE CVA</vt:lpstr>
      <vt:lpstr>PowerPoint Presentation</vt:lpstr>
      <vt:lpstr>PowerPoint Presentation</vt:lpstr>
      <vt:lpstr>PowerPoint Presentation</vt:lpstr>
      <vt:lpstr>PowerPoint Presentation</vt:lpstr>
      <vt:lpstr>PowerPoint Presentation</vt:lpstr>
      <vt:lpstr>Conclusion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D’UNE CHAINE DE VALEUR AJOUTE</dc:title>
  <dc:creator>ACER</dc:creator>
  <cp:lastModifiedBy>rsaint-dic</cp:lastModifiedBy>
  <cp:revision>219</cp:revision>
  <dcterms:created xsi:type="dcterms:W3CDTF">2013-09-07T12:33:26Z</dcterms:created>
  <dcterms:modified xsi:type="dcterms:W3CDTF">2014-12-16T23:11:32Z</dcterms:modified>
</cp:coreProperties>
</file>